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rgbClr val="01010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01010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01010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" y="649223"/>
            <a:ext cx="11686032" cy="11887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4799" y="685799"/>
            <a:ext cx="11582400" cy="0"/>
          </a:xfrm>
          <a:custGeom>
            <a:avLst/>
            <a:gdLst/>
            <a:ahLst/>
            <a:cxnLst/>
            <a:rect l="l" t="t" r="r" b="b"/>
            <a:pathLst>
              <a:path w="11582400" h="0">
                <a:moveTo>
                  <a:pt x="0" y="0"/>
                </a:moveTo>
                <a:lnTo>
                  <a:pt x="11582400" y="0"/>
                </a:lnTo>
              </a:path>
            </a:pathLst>
          </a:custGeom>
          <a:ln w="38100">
            <a:solidFill>
              <a:srgbClr val="252D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04800" y="6519862"/>
            <a:ext cx="11582400" cy="0"/>
          </a:xfrm>
          <a:custGeom>
            <a:avLst/>
            <a:gdLst/>
            <a:ahLst/>
            <a:cxnLst/>
            <a:rect l="l" t="t" r="r" b="b"/>
            <a:pathLst>
              <a:path w="11582400" h="0">
                <a:moveTo>
                  <a:pt x="0" y="0"/>
                </a:moveTo>
                <a:lnTo>
                  <a:pt x="11582400" y="0"/>
                </a:lnTo>
              </a:path>
            </a:pathLst>
          </a:custGeom>
          <a:ln w="9525">
            <a:solidFill>
              <a:srgbClr val="22297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6352" y="94488"/>
            <a:ext cx="1447800" cy="53644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01010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5A5A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2127" y="649223"/>
            <a:ext cx="11686032" cy="11887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4799" y="685799"/>
            <a:ext cx="11582400" cy="0"/>
          </a:xfrm>
          <a:custGeom>
            <a:avLst/>
            <a:gdLst/>
            <a:ahLst/>
            <a:cxnLst/>
            <a:rect l="l" t="t" r="r" b="b"/>
            <a:pathLst>
              <a:path w="11582400" h="0">
                <a:moveTo>
                  <a:pt x="0" y="0"/>
                </a:moveTo>
                <a:lnTo>
                  <a:pt x="11582400" y="0"/>
                </a:lnTo>
              </a:path>
            </a:pathLst>
          </a:custGeom>
          <a:ln w="38100">
            <a:solidFill>
              <a:srgbClr val="252D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04800" y="6519862"/>
            <a:ext cx="11582400" cy="0"/>
          </a:xfrm>
          <a:custGeom>
            <a:avLst/>
            <a:gdLst/>
            <a:ahLst/>
            <a:cxnLst/>
            <a:rect l="l" t="t" r="r" b="b"/>
            <a:pathLst>
              <a:path w="11582400" h="0">
                <a:moveTo>
                  <a:pt x="0" y="0"/>
                </a:moveTo>
                <a:lnTo>
                  <a:pt x="11582400" y="0"/>
                </a:lnTo>
              </a:path>
            </a:pathLst>
          </a:custGeom>
          <a:ln w="9525">
            <a:solidFill>
              <a:srgbClr val="2229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100" y="156464"/>
            <a:ext cx="11607800" cy="538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rgbClr val="01010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519737" y="6556640"/>
            <a:ext cx="115189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A5A5A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634035" y="6562636"/>
            <a:ext cx="190500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://www.efmfm.com/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mailto:sales@efmfm.com" TargetMode="External"/><Relationship Id="rId4" Type="http://schemas.openxmlformats.org/officeDocument/2006/relationships/image" Target="../media/image83.png"/><Relationship Id="rId5" Type="http://schemas.openxmlformats.org/officeDocument/2006/relationships/hyperlink" Target="http://www.efmfm.com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jpg"/><Relationship Id="rId20" Type="http://schemas.openxmlformats.org/officeDocument/2006/relationships/image" Target="../media/image24.png"/><Relationship Id="rId21" Type="http://schemas.openxmlformats.org/officeDocument/2006/relationships/image" Target="../media/image25.jpg"/><Relationship Id="rId22" Type="http://schemas.openxmlformats.org/officeDocument/2006/relationships/image" Target="../media/image26.jpg"/><Relationship Id="rId23" Type="http://schemas.openxmlformats.org/officeDocument/2006/relationships/image" Target="../media/image27.jpg"/><Relationship Id="rId24" Type="http://schemas.openxmlformats.org/officeDocument/2006/relationships/image" Target="../media/image28.jpg"/><Relationship Id="rId25" Type="http://schemas.openxmlformats.org/officeDocument/2006/relationships/image" Target="../media/image29.jpg"/><Relationship Id="rId26" Type="http://schemas.openxmlformats.org/officeDocument/2006/relationships/image" Target="../media/image30.jpg"/><Relationship Id="rId27" Type="http://schemas.openxmlformats.org/officeDocument/2006/relationships/image" Target="../media/image31.jpg"/><Relationship Id="rId28" Type="http://schemas.openxmlformats.org/officeDocument/2006/relationships/image" Target="../media/image32.jpg"/><Relationship Id="rId29" Type="http://schemas.openxmlformats.org/officeDocument/2006/relationships/image" Target="../media/image33.jpg"/><Relationship Id="rId30" Type="http://schemas.openxmlformats.org/officeDocument/2006/relationships/image" Target="../media/image34.png"/><Relationship Id="rId31" Type="http://schemas.openxmlformats.org/officeDocument/2006/relationships/hyperlink" Target="http://www.efmfm.com/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hyperlink" Target="http://www.efmfm.com/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hyperlink" Target="http://www.efmfm.com/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2.png"/><Relationship Id="rId7" Type="http://schemas.openxmlformats.org/officeDocument/2006/relationships/hyperlink" Target="http://www.efmfm.com/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hyperlink" Target="http://www.efmfm.com/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2.png"/><Relationship Id="rId4" Type="http://schemas.openxmlformats.org/officeDocument/2006/relationships/hyperlink" Target="http://www.efmfm.com/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3.png"/><Relationship Id="rId4" Type="http://schemas.openxmlformats.org/officeDocument/2006/relationships/hyperlink" Target="http://www.efmfm.com/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g"/><Relationship Id="rId3" Type="http://schemas.openxmlformats.org/officeDocument/2006/relationships/image" Target="../media/image75.jpg"/><Relationship Id="rId4" Type="http://schemas.openxmlformats.org/officeDocument/2006/relationships/image" Target="../media/image76.png"/><Relationship Id="rId5" Type="http://schemas.openxmlformats.org/officeDocument/2006/relationships/image" Target="../media/image77.jp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jpg"/><Relationship Id="rId11" Type="http://schemas.openxmlformats.org/officeDocument/2006/relationships/hyperlink" Target="http://www.efmfm.com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820438" y="4136659"/>
            <a:ext cx="1371600" cy="2721610"/>
          </a:xfrm>
          <a:custGeom>
            <a:avLst/>
            <a:gdLst/>
            <a:ahLst/>
            <a:cxnLst/>
            <a:rect l="l" t="t" r="r" b="b"/>
            <a:pathLst>
              <a:path w="1371600" h="2721609">
                <a:moveTo>
                  <a:pt x="1371560" y="0"/>
                </a:moveTo>
                <a:lnTo>
                  <a:pt x="0" y="1349143"/>
                </a:lnTo>
                <a:lnTo>
                  <a:pt x="1349767" y="2721340"/>
                </a:lnTo>
                <a:lnTo>
                  <a:pt x="1370817" y="2721340"/>
                </a:lnTo>
                <a:lnTo>
                  <a:pt x="1371560" y="1808636"/>
                </a:lnTo>
                <a:lnTo>
                  <a:pt x="1371560" y="0"/>
                </a:lnTo>
                <a:close/>
              </a:path>
            </a:pathLst>
          </a:custGeom>
          <a:solidFill>
            <a:srgbClr val="ADA4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-4" y="0"/>
            <a:ext cx="6624320" cy="1351280"/>
          </a:xfrm>
          <a:custGeom>
            <a:avLst/>
            <a:gdLst/>
            <a:ahLst/>
            <a:cxnLst/>
            <a:rect l="l" t="t" r="r" b="b"/>
            <a:pathLst>
              <a:path w="6624320" h="1351280">
                <a:moveTo>
                  <a:pt x="5299270" y="0"/>
                </a:moveTo>
                <a:lnTo>
                  <a:pt x="0" y="0"/>
                </a:lnTo>
                <a:lnTo>
                  <a:pt x="0" y="1350822"/>
                </a:lnTo>
                <a:lnTo>
                  <a:pt x="6624096" y="1350822"/>
                </a:lnTo>
                <a:lnTo>
                  <a:pt x="5299270" y="0"/>
                </a:lnTo>
                <a:close/>
              </a:path>
            </a:pathLst>
          </a:custGeom>
          <a:solidFill>
            <a:srgbClr val="1F40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565391"/>
            <a:ext cx="295655" cy="29260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8768" y="6589776"/>
            <a:ext cx="256031" cy="25603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0464" y="6577583"/>
            <a:ext cx="265175" cy="26822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533900" y="6294120"/>
            <a:ext cx="7950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Follow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us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25" b="1">
                <a:latin typeface="Calibri"/>
                <a:cs typeface="Calibri"/>
              </a:rPr>
              <a:t>on: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8714" y="6647685"/>
            <a:ext cx="23088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NGFV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India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Pvt.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Ltd.|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  <a:hlinkClick r:id="rId5"/>
              </a:rPr>
              <a:t>www.efmfm.com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316736"/>
            <a:ext cx="12188952" cy="416966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2904" y="831596"/>
            <a:ext cx="55346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BFB00"/>
                </a:solidFill>
              </a:rPr>
              <a:t>EFMFM-</a:t>
            </a:r>
            <a:r>
              <a:rPr dirty="0" sz="1800" spc="-80" b="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BFB00"/>
                </a:solidFill>
              </a:rPr>
              <a:t>Employee</a:t>
            </a:r>
            <a:r>
              <a:rPr dirty="0" sz="1800" spc="-75" b="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BFB00"/>
                </a:solidFill>
              </a:rPr>
              <a:t>Transport</a:t>
            </a:r>
            <a:r>
              <a:rPr dirty="0" sz="1800" spc="-70" b="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BFB00"/>
                </a:solidFill>
              </a:rPr>
              <a:t>Solution</a:t>
            </a:r>
            <a:r>
              <a:rPr dirty="0" sz="1800" spc="-75" b="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BFB00"/>
                </a:solidFill>
              </a:rPr>
              <a:t>&amp;</a:t>
            </a:r>
            <a:r>
              <a:rPr dirty="0" sz="1800" spc="-75" b="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BFB00"/>
                </a:solidFill>
              </a:rPr>
              <a:t>Services</a:t>
            </a:r>
            <a:r>
              <a:rPr dirty="0" sz="1800" spc="-70" b="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BFB00"/>
                </a:solidFill>
              </a:rPr>
              <a:t>platform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94858" y="1091379"/>
            <a:ext cx="6463030" cy="77660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4097654">
              <a:lnSpc>
                <a:spcPct val="100000"/>
              </a:lnSpc>
              <a:spcBef>
                <a:spcPts val="240"/>
              </a:spcBef>
            </a:pPr>
            <a:r>
              <a:rPr dirty="0" sz="1100" i="1">
                <a:solidFill>
                  <a:srgbClr val="FBFB00"/>
                </a:solidFill>
                <a:latin typeface="Calibri"/>
                <a:cs typeface="Calibri"/>
              </a:rPr>
              <a:t>An</a:t>
            </a:r>
            <a:r>
              <a:rPr dirty="0" sz="1100" spc="-2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100" spc="-10" i="1">
                <a:solidFill>
                  <a:srgbClr val="FBFB00"/>
                </a:solidFill>
                <a:latin typeface="Calibri"/>
                <a:cs typeface="Calibri"/>
              </a:rPr>
              <a:t>integrated</a:t>
            </a:r>
            <a:r>
              <a:rPr dirty="0" sz="1100" spc="-5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100" spc="-10" i="1">
                <a:solidFill>
                  <a:srgbClr val="FBFB00"/>
                </a:solidFill>
                <a:latin typeface="Calibri"/>
                <a:cs typeface="Calibri"/>
              </a:rPr>
              <a:t>approach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  <a:spcBef>
                <a:spcPts val="275"/>
              </a:spcBef>
            </a:pPr>
            <a:r>
              <a:rPr dirty="0" sz="2100" b="1">
                <a:solidFill>
                  <a:srgbClr val="FBFB00"/>
                </a:solidFill>
                <a:latin typeface="Calibri"/>
                <a:cs typeface="Calibri"/>
              </a:rPr>
              <a:t>EFMFM-</a:t>
            </a:r>
            <a:r>
              <a:rPr dirty="0" sz="2100" spc="-9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2100" b="1">
                <a:solidFill>
                  <a:srgbClr val="FBFB00"/>
                </a:solidFill>
                <a:latin typeface="Calibri"/>
                <a:cs typeface="Calibri"/>
              </a:rPr>
              <a:t>Employee</a:t>
            </a:r>
            <a:r>
              <a:rPr dirty="0" sz="2100" spc="-6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2100" b="1">
                <a:solidFill>
                  <a:srgbClr val="FBFB00"/>
                </a:solidFill>
                <a:latin typeface="Calibri"/>
                <a:cs typeface="Calibri"/>
              </a:rPr>
              <a:t>Transport</a:t>
            </a:r>
            <a:r>
              <a:rPr dirty="0" sz="2100" spc="-75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2100" b="1">
                <a:solidFill>
                  <a:srgbClr val="FBFB00"/>
                </a:solidFill>
                <a:latin typeface="Calibri"/>
                <a:cs typeface="Calibri"/>
              </a:rPr>
              <a:t>Solution</a:t>
            </a:r>
            <a:r>
              <a:rPr dirty="0" sz="2100" spc="-7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2100" b="1">
                <a:solidFill>
                  <a:srgbClr val="FBFB00"/>
                </a:solidFill>
                <a:latin typeface="Calibri"/>
                <a:cs typeface="Calibri"/>
              </a:rPr>
              <a:t>&amp;</a:t>
            </a:r>
            <a:r>
              <a:rPr dirty="0" sz="2100" spc="-7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2100" b="1">
                <a:solidFill>
                  <a:srgbClr val="FBFB00"/>
                </a:solidFill>
                <a:latin typeface="Calibri"/>
                <a:cs typeface="Calibri"/>
              </a:rPr>
              <a:t>Services</a:t>
            </a:r>
            <a:r>
              <a:rPr dirty="0" sz="2100" spc="-70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2100" spc="-10" b="1">
                <a:solidFill>
                  <a:srgbClr val="FBFB00"/>
                </a:solidFill>
                <a:latin typeface="Calibri"/>
                <a:cs typeface="Calibri"/>
              </a:rPr>
              <a:t>platform</a:t>
            </a:r>
            <a:endParaRPr sz="2100">
              <a:latin typeface="Calibri"/>
              <a:cs typeface="Calibri"/>
            </a:endParaRPr>
          </a:p>
          <a:p>
            <a:pPr algn="r" marR="5080">
              <a:lnSpc>
                <a:spcPts val="1670"/>
              </a:lnSpc>
            </a:pPr>
            <a:r>
              <a:rPr dirty="0" sz="1400" i="1">
                <a:solidFill>
                  <a:srgbClr val="FBFB00"/>
                </a:solidFill>
                <a:latin typeface="Calibri"/>
                <a:cs typeface="Calibri"/>
              </a:rPr>
              <a:t>An</a:t>
            </a:r>
            <a:r>
              <a:rPr dirty="0" sz="1400" spc="-35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400" i="1">
                <a:solidFill>
                  <a:srgbClr val="FBFB00"/>
                </a:solidFill>
                <a:latin typeface="Calibri"/>
                <a:cs typeface="Calibri"/>
              </a:rPr>
              <a:t>integrated</a:t>
            </a:r>
            <a:r>
              <a:rPr dirty="0" sz="1400" spc="-35">
                <a:solidFill>
                  <a:srgbClr val="FBFB00"/>
                </a:solidFill>
                <a:latin typeface="Times New Roman"/>
                <a:cs typeface="Times New Roman"/>
              </a:rPr>
              <a:t> </a:t>
            </a:r>
            <a:r>
              <a:rPr dirty="0" sz="1400" spc="-10" i="1">
                <a:solidFill>
                  <a:srgbClr val="FBFB00"/>
                </a:solidFill>
                <a:latin typeface="Calibri"/>
                <a:cs typeface="Calibri"/>
              </a:rPr>
              <a:t>approach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2304" y="347472"/>
            <a:ext cx="1642872" cy="5882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352" y="94488"/>
            <a:ext cx="1447800" cy="5364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/>
              <a:t>Eoadmap</a:t>
            </a:r>
            <a:r>
              <a:rPr dirty="0" spc="-25" b="0">
                <a:latin typeface="Times New Roman"/>
                <a:cs typeface="Times New Roman"/>
              </a:rPr>
              <a:t> </a:t>
            </a:r>
            <a:r>
              <a:rPr dirty="0"/>
              <a:t>Driven</a:t>
            </a:r>
            <a:r>
              <a:rPr dirty="0" spc="-25" b="0">
                <a:latin typeface="Times New Roman"/>
                <a:cs typeface="Times New Roman"/>
              </a:rPr>
              <a:t> </a:t>
            </a:r>
            <a:r>
              <a:rPr dirty="0"/>
              <a:t>by</a:t>
            </a:r>
            <a:r>
              <a:rPr dirty="0" spc="-10" b="0">
                <a:latin typeface="Times New Roman"/>
                <a:cs typeface="Times New Roman"/>
              </a:rPr>
              <a:t> </a:t>
            </a:r>
            <a:r>
              <a:rPr dirty="0"/>
              <a:t>Clear</a:t>
            </a:r>
            <a:r>
              <a:rPr dirty="0" spc="-20" b="0">
                <a:latin typeface="Times New Roman"/>
                <a:cs typeface="Times New Roman"/>
              </a:rPr>
              <a:t> </a:t>
            </a:r>
            <a:r>
              <a:rPr dirty="0" spc="-10"/>
              <a:t>Vision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107927" y="1191259"/>
            <a:ext cx="4449445" cy="4149725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u="heavy" sz="18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India</a:t>
            </a:r>
            <a:r>
              <a:rPr dirty="0" u="heavy" sz="1800" spc="-6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8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HQ: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u="heavy" sz="18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Chennai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>
                <a:latin typeface="Calibri"/>
                <a:cs typeface="Calibri"/>
              </a:rPr>
              <a:t>4th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Floor,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Gamma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Block,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Alpha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City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12700" marR="948055">
              <a:lnSpc>
                <a:spcPct val="147800"/>
              </a:lnSpc>
              <a:spcBef>
                <a:spcPts val="120"/>
              </a:spcBef>
            </a:pPr>
            <a:r>
              <a:rPr dirty="0" sz="1800">
                <a:latin typeface="Calibri"/>
                <a:cs typeface="Calibri"/>
              </a:rPr>
              <a:t>25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Rajiv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Gandhi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Salai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(OMR),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Calibri"/>
                <a:cs typeface="Calibri"/>
              </a:rPr>
              <a:t>Navalur,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Chennai,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Tamil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Nadu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-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Calibri"/>
                <a:cs typeface="Calibri"/>
              </a:rPr>
              <a:t>603103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dirty="0" sz="1800" b="1">
                <a:latin typeface="Calibri"/>
                <a:cs typeface="Calibri"/>
              </a:rPr>
              <a:t>Email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b="1">
                <a:latin typeface="Calibri"/>
                <a:cs typeface="Calibri"/>
              </a:rPr>
              <a:t>: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u="heavy" sz="18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sales@efmfm.com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dirty="0" sz="1800" spc="-10" b="1"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>
                <a:latin typeface="Calibri"/>
                <a:cs typeface="Calibri"/>
              </a:rPr>
              <a:t>Chennai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|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Bangalore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|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Hyderabad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|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NCR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Calibri"/>
                <a:cs typeface="Calibri"/>
              </a:rPr>
              <a:t>|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Calibri"/>
                <a:cs typeface="Calibri"/>
              </a:rPr>
              <a:t>Pune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632" y="1411224"/>
            <a:ext cx="3617976" cy="2410968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383524" y="6593116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latin typeface="Calibri"/>
                <a:cs typeface="Calibri"/>
              </a:rPr>
              <a:t>NGFV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India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Pvt.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Ltd.|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  <a:hlinkClick r:id="rId5"/>
              </a:rPr>
              <a:t>www.efmfm.com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" y="649223"/>
            <a:ext cx="11686032" cy="11887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4800" y="5391156"/>
            <a:ext cx="11582400" cy="1133475"/>
            <a:chOff x="304800" y="5391156"/>
            <a:chExt cx="11582400" cy="1133475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6519862"/>
              <a:ext cx="11582400" cy="0"/>
            </a:xfrm>
            <a:custGeom>
              <a:avLst/>
              <a:gdLst/>
              <a:ahLst/>
              <a:cxnLst/>
              <a:rect l="l" t="t" r="r" b="b"/>
              <a:pathLst>
                <a:path w="11582400" h="0">
                  <a:moveTo>
                    <a:pt x="0" y="0"/>
                  </a:moveTo>
                  <a:lnTo>
                    <a:pt x="11582400" y="0"/>
                  </a:lnTo>
                </a:path>
              </a:pathLst>
            </a:custGeom>
            <a:ln w="9525">
              <a:solidFill>
                <a:srgbClr val="22297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6496" y="5391156"/>
              <a:ext cx="825504" cy="2043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1564" y="5544132"/>
              <a:ext cx="950198" cy="9502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207" y="5905310"/>
              <a:ext cx="957412" cy="244209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36352" y="94488"/>
            <a:ext cx="1447800" cy="53644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05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94465" algn="l"/>
              </a:tabLst>
            </a:pPr>
            <a:r>
              <a:rPr dirty="0" u="heavy" sz="2400" spc="90" b="0">
                <a:solidFill>
                  <a:srgbClr val="000000"/>
                </a:solidFill>
                <a:uFill>
                  <a:solidFill>
                    <a:srgbClr val="252D76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spc="-10">
                <a:solidFill>
                  <a:srgbClr val="000000"/>
                </a:solidFill>
                <a:uFill>
                  <a:solidFill>
                    <a:srgbClr val="252D76"/>
                  </a:solidFill>
                </a:uFill>
              </a:rPr>
              <a:t>Overview</a:t>
            </a:r>
            <a:r>
              <a:rPr dirty="0" u="heavy" sz="2400" b="0">
                <a:solidFill>
                  <a:srgbClr val="000000"/>
                </a:solidFill>
                <a:uFill>
                  <a:solidFill>
                    <a:srgbClr val="252D76"/>
                  </a:solidFill>
                </a:uFill>
                <a:latin typeface="Times New Roman"/>
                <a:cs typeface="Times New Roman"/>
              </a:rPr>
              <a:t>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8782" y="1109472"/>
            <a:ext cx="3465195" cy="949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55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efmfm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product</a:t>
            </a:r>
            <a:r>
              <a:rPr dirty="0" sz="1100" spc="16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from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NGFV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stabilized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2015.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Calibri"/>
                <a:cs typeface="Calibri"/>
              </a:rPr>
              <a:t>efmfm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SaaS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platform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Employee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Transport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Calibri"/>
                <a:cs typeface="Calibri"/>
              </a:rPr>
              <a:t>Solutions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&amp;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Calibri"/>
                <a:cs typeface="Calibri"/>
              </a:rPr>
              <a:t>Services.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ts val="1300"/>
              </a:lnSpc>
              <a:spcBef>
                <a:spcPts val="635"/>
              </a:spcBef>
            </a:pPr>
            <a:r>
              <a:rPr dirty="0" sz="1100">
                <a:latin typeface="Calibri"/>
                <a:cs typeface="Calibri"/>
              </a:rPr>
              <a:t>NGFV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part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Newt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Global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Group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was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established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Calibri"/>
                <a:cs typeface="Calibri"/>
              </a:rPr>
              <a:t>in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2004</a:t>
            </a:r>
            <a:r>
              <a:rPr dirty="0" sz="1100" spc="13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1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Dallas,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Texas,</a:t>
            </a:r>
            <a:r>
              <a:rPr dirty="0" sz="1100" spc="13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USA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.</a:t>
            </a:r>
            <a:r>
              <a:rPr dirty="0" sz="1100" spc="1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12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today</a:t>
            </a:r>
            <a:r>
              <a:rPr dirty="0" sz="1100" spc="13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13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Leader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 </a:t>
            </a:r>
            <a:r>
              <a:rPr dirty="0" sz="1100" spc="-10">
                <a:latin typeface="Calibri"/>
                <a:cs typeface="Calibri"/>
              </a:rPr>
              <a:t>Cloud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Calibri"/>
                <a:cs typeface="Calibri"/>
              </a:rPr>
              <a:t>Transformation.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1277" y="1186738"/>
            <a:ext cx="3653256" cy="197973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208526" y="1353311"/>
            <a:ext cx="2609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latin typeface="Calibri"/>
                <a:cs typeface="Calibri"/>
              </a:rPr>
              <a:t>USA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328841" y="1478279"/>
            <a:ext cx="3060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Calibri"/>
                <a:cs typeface="Calibri"/>
              </a:rPr>
              <a:t>India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53595" y="2334767"/>
            <a:ext cx="1714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latin typeface="Calibri"/>
                <a:cs typeface="Calibri"/>
              </a:rPr>
              <a:t>SA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802145" y="1712976"/>
            <a:ext cx="6388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 b="1">
                <a:latin typeface="Calibri"/>
                <a:cs typeface="Calibri"/>
              </a:rPr>
              <a:t>Philippines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396587" y="2075688"/>
            <a:ext cx="43434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 b="1">
                <a:latin typeface="Calibri"/>
                <a:cs typeface="Calibri"/>
              </a:rPr>
              <a:t>Mexico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98782" y="770634"/>
            <a:ext cx="9177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87470" algn="l"/>
                <a:tab pos="7658100" algn="l"/>
              </a:tabLst>
            </a:pPr>
            <a:r>
              <a:rPr dirty="0" sz="1200" spc="-10" b="1">
                <a:latin typeface="Calibri"/>
                <a:cs typeface="Calibri"/>
              </a:rPr>
              <a:t>Organization</a:t>
            </a: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b="1">
                <a:latin typeface="Calibri"/>
                <a:cs typeface="Calibri"/>
              </a:rPr>
              <a:t>Global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Presence</a:t>
            </a: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b="1">
                <a:latin typeface="Calibri"/>
                <a:cs typeface="Calibri"/>
              </a:rPr>
              <a:t>Operational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b="1">
                <a:latin typeface="Calibri"/>
                <a:cs typeface="Calibri"/>
              </a:rPr>
              <a:t>Foot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b="1">
                <a:latin typeface="Calibri"/>
                <a:cs typeface="Calibri"/>
              </a:rPr>
              <a:t>-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Print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63626" y="4940300"/>
            <a:ext cx="152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Corporate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relationships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061830" y="4928110"/>
            <a:ext cx="1563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Partial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b="1">
                <a:latin typeface="Calibri"/>
                <a:cs typeface="Calibri"/>
              </a:rPr>
              <a:t>List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b="1">
                <a:latin typeface="Calibri"/>
                <a:cs typeface="Calibri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Customers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016" y="5907023"/>
            <a:ext cx="524256" cy="31394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9936" y="5349240"/>
            <a:ext cx="1036320" cy="338328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2741891" y="5008778"/>
            <a:ext cx="76200" cy="1372235"/>
          </a:xfrm>
          <a:custGeom>
            <a:avLst/>
            <a:gdLst/>
            <a:ahLst/>
            <a:cxnLst/>
            <a:rect l="l" t="t" r="r" b="b"/>
            <a:pathLst>
              <a:path w="76200" h="1372235">
                <a:moveTo>
                  <a:pt x="33337" y="1296964"/>
                </a:moveTo>
                <a:lnTo>
                  <a:pt x="23268" y="1298996"/>
                </a:lnTo>
                <a:lnTo>
                  <a:pt x="11158" y="1307161"/>
                </a:lnTo>
                <a:lnTo>
                  <a:pt x="2993" y="1319271"/>
                </a:lnTo>
                <a:lnTo>
                  <a:pt x="0" y="1334103"/>
                </a:lnTo>
                <a:lnTo>
                  <a:pt x="2993" y="1348932"/>
                </a:lnTo>
                <a:lnTo>
                  <a:pt x="11158" y="1361042"/>
                </a:lnTo>
                <a:lnTo>
                  <a:pt x="23268" y="1369208"/>
                </a:lnTo>
                <a:lnTo>
                  <a:pt x="38100" y="1372203"/>
                </a:lnTo>
                <a:lnTo>
                  <a:pt x="52931" y="1369208"/>
                </a:lnTo>
                <a:lnTo>
                  <a:pt x="65041" y="1361042"/>
                </a:lnTo>
                <a:lnTo>
                  <a:pt x="73206" y="1348932"/>
                </a:lnTo>
                <a:lnTo>
                  <a:pt x="76200" y="1334103"/>
                </a:lnTo>
                <a:lnTo>
                  <a:pt x="33337" y="1334103"/>
                </a:lnTo>
                <a:lnTo>
                  <a:pt x="33337" y="1296964"/>
                </a:lnTo>
                <a:close/>
              </a:path>
              <a:path w="76200" h="1372235">
                <a:moveTo>
                  <a:pt x="38100" y="1296003"/>
                </a:moveTo>
                <a:lnTo>
                  <a:pt x="33337" y="1296964"/>
                </a:lnTo>
                <a:lnTo>
                  <a:pt x="33337" y="1334103"/>
                </a:lnTo>
                <a:lnTo>
                  <a:pt x="42862" y="1334103"/>
                </a:lnTo>
                <a:lnTo>
                  <a:pt x="42862" y="1296964"/>
                </a:lnTo>
                <a:lnTo>
                  <a:pt x="38100" y="1296003"/>
                </a:lnTo>
                <a:close/>
              </a:path>
              <a:path w="76200" h="1372235">
                <a:moveTo>
                  <a:pt x="42862" y="1296964"/>
                </a:moveTo>
                <a:lnTo>
                  <a:pt x="42862" y="1334103"/>
                </a:lnTo>
                <a:lnTo>
                  <a:pt x="76200" y="1334103"/>
                </a:lnTo>
                <a:lnTo>
                  <a:pt x="73206" y="1319271"/>
                </a:lnTo>
                <a:lnTo>
                  <a:pt x="65041" y="1307161"/>
                </a:lnTo>
                <a:lnTo>
                  <a:pt x="52931" y="1298996"/>
                </a:lnTo>
                <a:lnTo>
                  <a:pt x="42862" y="1296964"/>
                </a:lnTo>
                <a:close/>
              </a:path>
              <a:path w="76200" h="1372235">
                <a:moveTo>
                  <a:pt x="33337" y="75238"/>
                </a:moveTo>
                <a:lnTo>
                  <a:pt x="33337" y="1296964"/>
                </a:lnTo>
                <a:lnTo>
                  <a:pt x="38100" y="1296003"/>
                </a:lnTo>
                <a:lnTo>
                  <a:pt x="42862" y="1296003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200" h="1372235">
                <a:moveTo>
                  <a:pt x="42862" y="1296003"/>
                </a:moveTo>
                <a:lnTo>
                  <a:pt x="38100" y="1296003"/>
                </a:lnTo>
                <a:lnTo>
                  <a:pt x="42862" y="1296964"/>
                </a:lnTo>
                <a:lnTo>
                  <a:pt x="42862" y="1296003"/>
                </a:lnTo>
                <a:close/>
              </a:path>
              <a:path w="76200" h="1372235">
                <a:moveTo>
                  <a:pt x="42862" y="38106"/>
                </a:moveTo>
                <a:lnTo>
                  <a:pt x="33337" y="38106"/>
                </a:lnTo>
                <a:lnTo>
                  <a:pt x="33337" y="75238"/>
                </a:lnTo>
                <a:lnTo>
                  <a:pt x="38100" y="76200"/>
                </a:lnTo>
                <a:lnTo>
                  <a:pt x="42862" y="75238"/>
                </a:lnTo>
                <a:lnTo>
                  <a:pt x="42862" y="38106"/>
                </a:lnTo>
                <a:close/>
              </a:path>
              <a:path w="76200" h="137223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200" h="1372235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1" y="38106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3337" y="75238"/>
                </a:lnTo>
                <a:lnTo>
                  <a:pt x="33337" y="38106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76200" h="1372235">
                <a:moveTo>
                  <a:pt x="76198" y="38106"/>
                </a:moveTo>
                <a:lnTo>
                  <a:pt x="42862" y="38106"/>
                </a:lnTo>
                <a:lnTo>
                  <a:pt x="42862" y="75238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198" y="38106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0895" y="2423160"/>
            <a:ext cx="679704" cy="66751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58824" y="2417064"/>
            <a:ext cx="1167384" cy="67056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97479" y="2410967"/>
            <a:ext cx="975360" cy="691896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3803764" y="751204"/>
            <a:ext cx="76200" cy="2474595"/>
          </a:xfrm>
          <a:custGeom>
            <a:avLst/>
            <a:gdLst/>
            <a:ahLst/>
            <a:cxnLst/>
            <a:rect l="l" t="t" r="r" b="b"/>
            <a:pathLst>
              <a:path w="76200" h="2474595">
                <a:moveTo>
                  <a:pt x="33337" y="2398759"/>
                </a:moveTo>
                <a:lnTo>
                  <a:pt x="23268" y="2400791"/>
                </a:lnTo>
                <a:lnTo>
                  <a:pt x="11158" y="2408956"/>
                </a:lnTo>
                <a:lnTo>
                  <a:pt x="2993" y="2421067"/>
                </a:lnTo>
                <a:lnTo>
                  <a:pt x="0" y="2435898"/>
                </a:lnTo>
                <a:lnTo>
                  <a:pt x="2993" y="2450729"/>
                </a:lnTo>
                <a:lnTo>
                  <a:pt x="11158" y="2462839"/>
                </a:lnTo>
                <a:lnTo>
                  <a:pt x="23268" y="2471004"/>
                </a:lnTo>
                <a:lnTo>
                  <a:pt x="38100" y="2473998"/>
                </a:lnTo>
                <a:lnTo>
                  <a:pt x="52931" y="2471004"/>
                </a:lnTo>
                <a:lnTo>
                  <a:pt x="65041" y="2462839"/>
                </a:lnTo>
                <a:lnTo>
                  <a:pt x="73206" y="2450729"/>
                </a:lnTo>
                <a:lnTo>
                  <a:pt x="76200" y="2435898"/>
                </a:lnTo>
                <a:lnTo>
                  <a:pt x="33337" y="2435898"/>
                </a:lnTo>
                <a:lnTo>
                  <a:pt x="33337" y="2398759"/>
                </a:lnTo>
                <a:close/>
              </a:path>
              <a:path w="76200" h="2474595">
                <a:moveTo>
                  <a:pt x="38100" y="2397798"/>
                </a:moveTo>
                <a:lnTo>
                  <a:pt x="33337" y="2398759"/>
                </a:lnTo>
                <a:lnTo>
                  <a:pt x="33337" y="2435898"/>
                </a:lnTo>
                <a:lnTo>
                  <a:pt x="42862" y="2435898"/>
                </a:lnTo>
                <a:lnTo>
                  <a:pt x="42862" y="2398759"/>
                </a:lnTo>
                <a:lnTo>
                  <a:pt x="38100" y="2397798"/>
                </a:lnTo>
                <a:close/>
              </a:path>
              <a:path w="76200" h="2474595">
                <a:moveTo>
                  <a:pt x="42862" y="2398759"/>
                </a:moveTo>
                <a:lnTo>
                  <a:pt x="42862" y="2435898"/>
                </a:lnTo>
                <a:lnTo>
                  <a:pt x="76200" y="2435898"/>
                </a:lnTo>
                <a:lnTo>
                  <a:pt x="73206" y="2421067"/>
                </a:lnTo>
                <a:lnTo>
                  <a:pt x="65041" y="2408956"/>
                </a:lnTo>
                <a:lnTo>
                  <a:pt x="52931" y="2400791"/>
                </a:lnTo>
                <a:lnTo>
                  <a:pt x="42862" y="2398759"/>
                </a:lnTo>
                <a:close/>
              </a:path>
              <a:path w="76200" h="2474595">
                <a:moveTo>
                  <a:pt x="33337" y="75238"/>
                </a:moveTo>
                <a:lnTo>
                  <a:pt x="33337" y="2398759"/>
                </a:lnTo>
                <a:lnTo>
                  <a:pt x="38100" y="2397798"/>
                </a:lnTo>
                <a:lnTo>
                  <a:pt x="42862" y="2397798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200" h="2474595">
                <a:moveTo>
                  <a:pt x="42862" y="2397798"/>
                </a:moveTo>
                <a:lnTo>
                  <a:pt x="38100" y="2397798"/>
                </a:lnTo>
                <a:lnTo>
                  <a:pt x="42862" y="2398759"/>
                </a:lnTo>
                <a:lnTo>
                  <a:pt x="42862" y="2397798"/>
                </a:lnTo>
                <a:close/>
              </a:path>
              <a:path w="76200" h="2474595">
                <a:moveTo>
                  <a:pt x="42862" y="38100"/>
                </a:moveTo>
                <a:lnTo>
                  <a:pt x="33337" y="38100"/>
                </a:lnTo>
                <a:lnTo>
                  <a:pt x="33337" y="75238"/>
                </a:lnTo>
                <a:lnTo>
                  <a:pt x="38100" y="76200"/>
                </a:lnTo>
                <a:lnTo>
                  <a:pt x="42860" y="75238"/>
                </a:lnTo>
                <a:lnTo>
                  <a:pt x="42862" y="38100"/>
                </a:lnTo>
                <a:close/>
              </a:path>
              <a:path w="76200" h="247459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200" h="2474595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3337" y="75238"/>
                </a:lnTo>
                <a:lnTo>
                  <a:pt x="33337" y="38100"/>
                </a:lnTo>
                <a:lnTo>
                  <a:pt x="76200" y="38100"/>
                </a:lnTo>
                <a:lnTo>
                  <a:pt x="73204" y="23268"/>
                </a:lnTo>
                <a:lnTo>
                  <a:pt x="65036" y="11158"/>
                </a:lnTo>
                <a:lnTo>
                  <a:pt x="52925" y="2993"/>
                </a:lnTo>
                <a:lnTo>
                  <a:pt x="38100" y="0"/>
                </a:lnTo>
                <a:close/>
              </a:path>
              <a:path w="76200" h="2474595">
                <a:moveTo>
                  <a:pt x="76200" y="38100"/>
                </a:moveTo>
                <a:lnTo>
                  <a:pt x="42862" y="38100"/>
                </a:lnTo>
                <a:lnTo>
                  <a:pt x="42862" y="75238"/>
                </a:lnTo>
                <a:lnTo>
                  <a:pt x="52925" y="73206"/>
                </a:lnTo>
                <a:lnTo>
                  <a:pt x="65036" y="65041"/>
                </a:lnTo>
                <a:lnTo>
                  <a:pt x="73204" y="52931"/>
                </a:lnTo>
                <a:lnTo>
                  <a:pt x="76200" y="38100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91055" y="5388864"/>
            <a:ext cx="792480" cy="271272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7666621" y="751204"/>
            <a:ext cx="76200" cy="2474595"/>
          </a:xfrm>
          <a:custGeom>
            <a:avLst/>
            <a:gdLst/>
            <a:ahLst/>
            <a:cxnLst/>
            <a:rect l="l" t="t" r="r" b="b"/>
            <a:pathLst>
              <a:path w="76200" h="2474595">
                <a:moveTo>
                  <a:pt x="33337" y="2398759"/>
                </a:moveTo>
                <a:lnTo>
                  <a:pt x="23268" y="2400791"/>
                </a:lnTo>
                <a:lnTo>
                  <a:pt x="11158" y="2408956"/>
                </a:lnTo>
                <a:lnTo>
                  <a:pt x="2993" y="2421067"/>
                </a:lnTo>
                <a:lnTo>
                  <a:pt x="0" y="2435898"/>
                </a:lnTo>
                <a:lnTo>
                  <a:pt x="2993" y="2450729"/>
                </a:lnTo>
                <a:lnTo>
                  <a:pt x="11158" y="2462839"/>
                </a:lnTo>
                <a:lnTo>
                  <a:pt x="23268" y="2471004"/>
                </a:lnTo>
                <a:lnTo>
                  <a:pt x="38100" y="2473998"/>
                </a:lnTo>
                <a:lnTo>
                  <a:pt x="52931" y="2471004"/>
                </a:lnTo>
                <a:lnTo>
                  <a:pt x="65041" y="2462839"/>
                </a:lnTo>
                <a:lnTo>
                  <a:pt x="73206" y="2450729"/>
                </a:lnTo>
                <a:lnTo>
                  <a:pt x="76200" y="2435898"/>
                </a:lnTo>
                <a:lnTo>
                  <a:pt x="33337" y="2435898"/>
                </a:lnTo>
                <a:lnTo>
                  <a:pt x="33337" y="2398759"/>
                </a:lnTo>
                <a:close/>
              </a:path>
              <a:path w="76200" h="2474595">
                <a:moveTo>
                  <a:pt x="38100" y="2397798"/>
                </a:moveTo>
                <a:lnTo>
                  <a:pt x="33337" y="2398759"/>
                </a:lnTo>
                <a:lnTo>
                  <a:pt x="33337" y="2435898"/>
                </a:lnTo>
                <a:lnTo>
                  <a:pt x="42862" y="2435898"/>
                </a:lnTo>
                <a:lnTo>
                  <a:pt x="42862" y="2398759"/>
                </a:lnTo>
                <a:lnTo>
                  <a:pt x="38100" y="2397798"/>
                </a:lnTo>
                <a:close/>
              </a:path>
              <a:path w="76200" h="2474595">
                <a:moveTo>
                  <a:pt x="42862" y="2398759"/>
                </a:moveTo>
                <a:lnTo>
                  <a:pt x="42862" y="2435898"/>
                </a:lnTo>
                <a:lnTo>
                  <a:pt x="76200" y="2435898"/>
                </a:lnTo>
                <a:lnTo>
                  <a:pt x="73206" y="2421067"/>
                </a:lnTo>
                <a:lnTo>
                  <a:pt x="65041" y="2408956"/>
                </a:lnTo>
                <a:lnTo>
                  <a:pt x="52931" y="2400791"/>
                </a:lnTo>
                <a:lnTo>
                  <a:pt x="42862" y="2398759"/>
                </a:lnTo>
                <a:close/>
              </a:path>
              <a:path w="76200" h="2474595">
                <a:moveTo>
                  <a:pt x="33337" y="75238"/>
                </a:moveTo>
                <a:lnTo>
                  <a:pt x="33337" y="2398759"/>
                </a:lnTo>
                <a:lnTo>
                  <a:pt x="38100" y="2397798"/>
                </a:lnTo>
                <a:lnTo>
                  <a:pt x="42862" y="2397798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200" h="2474595">
                <a:moveTo>
                  <a:pt x="42862" y="2397798"/>
                </a:moveTo>
                <a:lnTo>
                  <a:pt x="38100" y="2397798"/>
                </a:lnTo>
                <a:lnTo>
                  <a:pt x="42862" y="2398759"/>
                </a:lnTo>
                <a:lnTo>
                  <a:pt x="42862" y="2397798"/>
                </a:lnTo>
                <a:close/>
              </a:path>
              <a:path w="76200" h="2474595">
                <a:moveTo>
                  <a:pt x="42862" y="38100"/>
                </a:moveTo>
                <a:lnTo>
                  <a:pt x="33337" y="38100"/>
                </a:lnTo>
                <a:lnTo>
                  <a:pt x="33337" y="75238"/>
                </a:lnTo>
                <a:lnTo>
                  <a:pt x="38100" y="76200"/>
                </a:lnTo>
                <a:lnTo>
                  <a:pt x="42862" y="75238"/>
                </a:lnTo>
                <a:lnTo>
                  <a:pt x="42862" y="38100"/>
                </a:lnTo>
                <a:close/>
              </a:path>
              <a:path w="76200" h="247459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200" h="2474595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3337" y="75238"/>
                </a:lnTo>
                <a:lnTo>
                  <a:pt x="33337" y="38100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76200" h="2474595">
                <a:moveTo>
                  <a:pt x="76200" y="38100"/>
                </a:moveTo>
                <a:lnTo>
                  <a:pt x="42862" y="38100"/>
                </a:lnTo>
                <a:lnTo>
                  <a:pt x="42862" y="75238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8157286" y="1265173"/>
            <a:ext cx="383540" cy="352425"/>
            <a:chOff x="8157286" y="1265173"/>
            <a:chExt cx="383540" cy="352425"/>
          </a:xfrm>
        </p:grpSpPr>
        <p:sp>
          <p:nvSpPr>
            <p:cNvPr id="30" name="object 30" descr=""/>
            <p:cNvSpPr/>
            <p:nvPr/>
          </p:nvSpPr>
          <p:spPr>
            <a:xfrm>
              <a:off x="8157286" y="1265173"/>
              <a:ext cx="383540" cy="352425"/>
            </a:xfrm>
            <a:custGeom>
              <a:avLst/>
              <a:gdLst/>
              <a:ahLst/>
              <a:cxnLst/>
              <a:rect l="l" t="t" r="r" b="b"/>
              <a:pathLst>
                <a:path w="383540" h="352425">
                  <a:moveTo>
                    <a:pt x="191706" y="0"/>
                  </a:moveTo>
                  <a:lnTo>
                    <a:pt x="140742" y="6290"/>
                  </a:lnTo>
                  <a:lnTo>
                    <a:pt x="94947" y="24042"/>
                  </a:lnTo>
                  <a:lnTo>
                    <a:pt x="56148" y="51577"/>
                  </a:lnTo>
                  <a:lnTo>
                    <a:pt x="26172" y="87217"/>
                  </a:lnTo>
                  <a:lnTo>
                    <a:pt x="6847" y="129284"/>
                  </a:lnTo>
                  <a:lnTo>
                    <a:pt x="0" y="176098"/>
                  </a:lnTo>
                  <a:lnTo>
                    <a:pt x="6847" y="222916"/>
                  </a:lnTo>
                  <a:lnTo>
                    <a:pt x="26172" y="264984"/>
                  </a:lnTo>
                  <a:lnTo>
                    <a:pt x="56148" y="300623"/>
                  </a:lnTo>
                  <a:lnTo>
                    <a:pt x="94947" y="328156"/>
                  </a:lnTo>
                  <a:lnTo>
                    <a:pt x="140742" y="345906"/>
                  </a:lnTo>
                  <a:lnTo>
                    <a:pt x="191706" y="352196"/>
                  </a:lnTo>
                  <a:lnTo>
                    <a:pt x="242675" y="345906"/>
                  </a:lnTo>
                  <a:lnTo>
                    <a:pt x="267930" y="336118"/>
                  </a:lnTo>
                  <a:lnTo>
                    <a:pt x="183375" y="336118"/>
                  </a:lnTo>
                  <a:lnTo>
                    <a:pt x="165668" y="329806"/>
                  </a:lnTo>
                  <a:lnTo>
                    <a:pt x="138201" y="329806"/>
                  </a:lnTo>
                  <a:lnTo>
                    <a:pt x="113741" y="320681"/>
                  </a:lnTo>
                  <a:lnTo>
                    <a:pt x="91293" y="308408"/>
                  </a:lnTo>
                  <a:lnTo>
                    <a:pt x="71160" y="293289"/>
                  </a:lnTo>
                  <a:lnTo>
                    <a:pt x="53644" y="275628"/>
                  </a:lnTo>
                  <a:lnTo>
                    <a:pt x="348291" y="275628"/>
                  </a:lnTo>
                  <a:lnTo>
                    <a:pt x="357243" y="264984"/>
                  </a:lnTo>
                  <a:lnTo>
                    <a:pt x="359377" y="260337"/>
                  </a:lnTo>
                  <a:lnTo>
                    <a:pt x="287286" y="260337"/>
                  </a:lnTo>
                  <a:lnTo>
                    <a:pt x="42075" y="260324"/>
                  </a:lnTo>
                  <a:lnTo>
                    <a:pt x="31913" y="242803"/>
                  </a:lnTo>
                  <a:lnTo>
                    <a:pt x="24130" y="224096"/>
                  </a:lnTo>
                  <a:lnTo>
                    <a:pt x="18902" y="204367"/>
                  </a:lnTo>
                  <a:lnTo>
                    <a:pt x="16395" y="183756"/>
                  </a:lnTo>
                  <a:lnTo>
                    <a:pt x="279946" y="183756"/>
                  </a:lnTo>
                  <a:lnTo>
                    <a:pt x="277050" y="179730"/>
                  </a:lnTo>
                  <a:lnTo>
                    <a:pt x="273342" y="174510"/>
                  </a:lnTo>
                  <a:lnTo>
                    <a:pt x="269163" y="168440"/>
                  </a:lnTo>
                  <a:lnTo>
                    <a:pt x="16395" y="168440"/>
                  </a:lnTo>
                  <a:lnTo>
                    <a:pt x="18902" y="147835"/>
                  </a:lnTo>
                  <a:lnTo>
                    <a:pt x="24134" y="128098"/>
                  </a:lnTo>
                  <a:lnTo>
                    <a:pt x="31917" y="109389"/>
                  </a:lnTo>
                  <a:lnTo>
                    <a:pt x="42075" y="91871"/>
                  </a:lnTo>
                  <a:lnTo>
                    <a:pt x="224383" y="91871"/>
                  </a:lnTo>
                  <a:lnTo>
                    <a:pt x="222021" y="86956"/>
                  </a:lnTo>
                  <a:lnTo>
                    <a:pt x="220268" y="81864"/>
                  </a:lnTo>
                  <a:lnTo>
                    <a:pt x="219087" y="76555"/>
                  </a:lnTo>
                  <a:lnTo>
                    <a:pt x="53644" y="76555"/>
                  </a:lnTo>
                  <a:lnTo>
                    <a:pt x="71160" y="58921"/>
                  </a:lnTo>
                  <a:lnTo>
                    <a:pt x="91290" y="43808"/>
                  </a:lnTo>
                  <a:lnTo>
                    <a:pt x="113730" y="31524"/>
                  </a:lnTo>
                  <a:lnTo>
                    <a:pt x="138176" y="22377"/>
                  </a:lnTo>
                  <a:lnTo>
                    <a:pt x="165698" y="22377"/>
                  </a:lnTo>
                  <a:lnTo>
                    <a:pt x="183375" y="16078"/>
                  </a:lnTo>
                  <a:lnTo>
                    <a:pt x="233090" y="16078"/>
                  </a:lnTo>
                  <a:lnTo>
                    <a:pt x="237330" y="11099"/>
                  </a:lnTo>
                  <a:lnTo>
                    <a:pt x="242176" y="6362"/>
                  </a:lnTo>
                  <a:lnTo>
                    <a:pt x="229957" y="3670"/>
                  </a:lnTo>
                  <a:lnTo>
                    <a:pt x="217465" y="1671"/>
                  </a:lnTo>
                  <a:lnTo>
                    <a:pt x="204710" y="428"/>
                  </a:lnTo>
                  <a:lnTo>
                    <a:pt x="191706" y="0"/>
                  </a:lnTo>
                  <a:close/>
                </a:path>
                <a:path w="383540" h="352425">
                  <a:moveTo>
                    <a:pt x="200037" y="275628"/>
                  </a:moveTo>
                  <a:lnTo>
                    <a:pt x="183375" y="275628"/>
                  </a:lnTo>
                  <a:lnTo>
                    <a:pt x="183375" y="336118"/>
                  </a:lnTo>
                  <a:lnTo>
                    <a:pt x="200037" y="336118"/>
                  </a:lnTo>
                  <a:lnTo>
                    <a:pt x="200037" y="275628"/>
                  </a:lnTo>
                  <a:close/>
                </a:path>
                <a:path w="383540" h="352425">
                  <a:moveTo>
                    <a:pt x="281609" y="275628"/>
                  </a:moveTo>
                  <a:lnTo>
                    <a:pt x="263042" y="275628"/>
                  </a:lnTo>
                  <a:lnTo>
                    <a:pt x="250279" y="298576"/>
                  </a:lnTo>
                  <a:lnTo>
                    <a:pt x="235235" y="316822"/>
                  </a:lnTo>
                  <a:lnTo>
                    <a:pt x="218343" y="329593"/>
                  </a:lnTo>
                  <a:lnTo>
                    <a:pt x="200037" y="336118"/>
                  </a:lnTo>
                  <a:lnTo>
                    <a:pt x="267930" y="336118"/>
                  </a:lnTo>
                  <a:lnTo>
                    <a:pt x="284215" y="329806"/>
                  </a:lnTo>
                  <a:lnTo>
                    <a:pt x="245224" y="329806"/>
                  </a:lnTo>
                  <a:lnTo>
                    <a:pt x="255774" y="318906"/>
                  </a:lnTo>
                  <a:lnTo>
                    <a:pt x="265411" y="306160"/>
                  </a:lnTo>
                  <a:lnTo>
                    <a:pt x="274051" y="291692"/>
                  </a:lnTo>
                  <a:lnTo>
                    <a:pt x="281609" y="275628"/>
                  </a:lnTo>
                  <a:close/>
                </a:path>
                <a:path w="383540" h="352425">
                  <a:moveTo>
                    <a:pt x="120370" y="275628"/>
                  </a:moveTo>
                  <a:lnTo>
                    <a:pt x="101815" y="275628"/>
                  </a:lnTo>
                  <a:lnTo>
                    <a:pt x="109376" y="291701"/>
                  </a:lnTo>
                  <a:lnTo>
                    <a:pt x="118023" y="306174"/>
                  </a:lnTo>
                  <a:lnTo>
                    <a:pt x="127665" y="318919"/>
                  </a:lnTo>
                  <a:lnTo>
                    <a:pt x="138201" y="329806"/>
                  </a:lnTo>
                  <a:lnTo>
                    <a:pt x="165668" y="329806"/>
                  </a:lnTo>
                  <a:lnTo>
                    <a:pt x="165067" y="329591"/>
                  </a:lnTo>
                  <a:lnTo>
                    <a:pt x="148172" y="316817"/>
                  </a:lnTo>
                  <a:lnTo>
                    <a:pt x="133127" y="298570"/>
                  </a:lnTo>
                  <a:lnTo>
                    <a:pt x="120370" y="275628"/>
                  </a:lnTo>
                  <a:close/>
                </a:path>
                <a:path w="383540" h="352425">
                  <a:moveTo>
                    <a:pt x="348291" y="275628"/>
                  </a:moveTo>
                  <a:lnTo>
                    <a:pt x="329806" y="275628"/>
                  </a:lnTo>
                  <a:lnTo>
                    <a:pt x="312268" y="293289"/>
                  </a:lnTo>
                  <a:lnTo>
                    <a:pt x="292115" y="308408"/>
                  </a:lnTo>
                  <a:lnTo>
                    <a:pt x="269663" y="320681"/>
                  </a:lnTo>
                  <a:lnTo>
                    <a:pt x="245224" y="329806"/>
                  </a:lnTo>
                  <a:lnTo>
                    <a:pt x="284215" y="329806"/>
                  </a:lnTo>
                  <a:lnTo>
                    <a:pt x="288471" y="328156"/>
                  </a:lnTo>
                  <a:lnTo>
                    <a:pt x="327269" y="300623"/>
                  </a:lnTo>
                  <a:lnTo>
                    <a:pt x="348291" y="275628"/>
                  </a:lnTo>
                  <a:close/>
                </a:path>
                <a:path w="383540" h="352425">
                  <a:moveTo>
                    <a:pt x="368300" y="107442"/>
                  </a:moveTo>
                  <a:lnTo>
                    <a:pt x="365213" y="113474"/>
                  </a:lnTo>
                  <a:lnTo>
                    <a:pt x="361848" y="119608"/>
                  </a:lnTo>
                  <a:lnTo>
                    <a:pt x="358279" y="125717"/>
                  </a:lnTo>
                  <a:lnTo>
                    <a:pt x="361589" y="136018"/>
                  </a:lnTo>
                  <a:lnTo>
                    <a:pt x="364185" y="146584"/>
                  </a:lnTo>
                  <a:lnTo>
                    <a:pt x="366009" y="157401"/>
                  </a:lnTo>
                  <a:lnTo>
                    <a:pt x="367004" y="168452"/>
                  </a:lnTo>
                  <a:lnTo>
                    <a:pt x="330974" y="168452"/>
                  </a:lnTo>
                  <a:lnTo>
                    <a:pt x="326796" y="174523"/>
                  </a:lnTo>
                  <a:lnTo>
                    <a:pt x="320192" y="183769"/>
                  </a:lnTo>
                  <a:lnTo>
                    <a:pt x="367017" y="183769"/>
                  </a:lnTo>
                  <a:lnTo>
                    <a:pt x="364517" y="204367"/>
                  </a:lnTo>
                  <a:lnTo>
                    <a:pt x="359290" y="224096"/>
                  </a:lnTo>
                  <a:lnTo>
                    <a:pt x="351513" y="242803"/>
                  </a:lnTo>
                  <a:lnTo>
                    <a:pt x="341363" y="260337"/>
                  </a:lnTo>
                  <a:lnTo>
                    <a:pt x="359383" y="260324"/>
                  </a:lnTo>
                  <a:lnTo>
                    <a:pt x="376566" y="222916"/>
                  </a:lnTo>
                  <a:lnTo>
                    <a:pt x="383413" y="176098"/>
                  </a:lnTo>
                  <a:lnTo>
                    <a:pt x="382421" y="158067"/>
                  </a:lnTo>
                  <a:lnTo>
                    <a:pt x="379509" y="140555"/>
                  </a:lnTo>
                  <a:lnTo>
                    <a:pt x="374770" y="123650"/>
                  </a:lnTo>
                  <a:lnTo>
                    <a:pt x="368300" y="107442"/>
                  </a:lnTo>
                  <a:close/>
                </a:path>
                <a:path w="383540" h="352425">
                  <a:moveTo>
                    <a:pt x="100253" y="183756"/>
                  </a:moveTo>
                  <a:lnTo>
                    <a:pt x="83591" y="183756"/>
                  </a:lnTo>
                  <a:lnTo>
                    <a:pt x="84810" y="204367"/>
                  </a:lnTo>
                  <a:lnTo>
                    <a:pt x="87317" y="223907"/>
                  </a:lnTo>
                  <a:lnTo>
                    <a:pt x="91159" y="242803"/>
                  </a:lnTo>
                  <a:lnTo>
                    <a:pt x="96139" y="260324"/>
                  </a:lnTo>
                  <a:lnTo>
                    <a:pt x="114185" y="260324"/>
                  </a:lnTo>
                  <a:lnTo>
                    <a:pt x="108662" y="242649"/>
                  </a:lnTo>
                  <a:lnTo>
                    <a:pt x="104447" y="223907"/>
                  </a:lnTo>
                  <a:lnTo>
                    <a:pt x="101614" y="204231"/>
                  </a:lnTo>
                  <a:lnTo>
                    <a:pt x="100253" y="183756"/>
                  </a:lnTo>
                  <a:close/>
                </a:path>
                <a:path w="383540" h="352425">
                  <a:moveTo>
                    <a:pt x="200037" y="183756"/>
                  </a:moveTo>
                  <a:lnTo>
                    <a:pt x="183375" y="183756"/>
                  </a:lnTo>
                  <a:lnTo>
                    <a:pt x="183375" y="260324"/>
                  </a:lnTo>
                  <a:lnTo>
                    <a:pt x="200037" y="260324"/>
                  </a:lnTo>
                  <a:lnTo>
                    <a:pt x="200037" y="183756"/>
                  </a:lnTo>
                  <a:close/>
                </a:path>
                <a:path w="383540" h="352425">
                  <a:moveTo>
                    <a:pt x="282892" y="187794"/>
                  </a:moveTo>
                  <a:lnTo>
                    <a:pt x="281364" y="207185"/>
                  </a:lnTo>
                  <a:lnTo>
                    <a:pt x="278537" y="225850"/>
                  </a:lnTo>
                  <a:lnTo>
                    <a:pt x="274475" y="243619"/>
                  </a:lnTo>
                  <a:lnTo>
                    <a:pt x="269240" y="260324"/>
                  </a:lnTo>
                  <a:lnTo>
                    <a:pt x="287290" y="260324"/>
                  </a:lnTo>
                  <a:lnTo>
                    <a:pt x="290911" y="248049"/>
                  </a:lnTo>
                  <a:lnTo>
                    <a:pt x="293924" y="235208"/>
                  </a:lnTo>
                  <a:lnTo>
                    <a:pt x="296328" y="221869"/>
                  </a:lnTo>
                  <a:lnTo>
                    <a:pt x="298132" y="208089"/>
                  </a:lnTo>
                  <a:lnTo>
                    <a:pt x="286359" y="192481"/>
                  </a:lnTo>
                  <a:lnTo>
                    <a:pt x="286092" y="192151"/>
                  </a:lnTo>
                  <a:lnTo>
                    <a:pt x="282892" y="187794"/>
                  </a:lnTo>
                  <a:close/>
                </a:path>
                <a:path w="383540" h="352425">
                  <a:moveTo>
                    <a:pt x="114185" y="91871"/>
                  </a:moveTo>
                  <a:lnTo>
                    <a:pt x="96126" y="91871"/>
                  </a:lnTo>
                  <a:lnTo>
                    <a:pt x="91110" y="109541"/>
                  </a:lnTo>
                  <a:lnTo>
                    <a:pt x="87315" y="128284"/>
                  </a:lnTo>
                  <a:lnTo>
                    <a:pt x="84792" y="147962"/>
                  </a:lnTo>
                  <a:lnTo>
                    <a:pt x="83591" y="168440"/>
                  </a:lnTo>
                  <a:lnTo>
                    <a:pt x="100253" y="168440"/>
                  </a:lnTo>
                  <a:lnTo>
                    <a:pt x="101630" y="147835"/>
                  </a:lnTo>
                  <a:lnTo>
                    <a:pt x="104484" y="128098"/>
                  </a:lnTo>
                  <a:lnTo>
                    <a:pt x="108705" y="109389"/>
                  </a:lnTo>
                  <a:lnTo>
                    <a:pt x="114185" y="91871"/>
                  </a:lnTo>
                  <a:close/>
                </a:path>
                <a:path w="383540" h="352425">
                  <a:moveTo>
                    <a:pt x="200037" y="91871"/>
                  </a:moveTo>
                  <a:lnTo>
                    <a:pt x="183375" y="91871"/>
                  </a:lnTo>
                  <a:lnTo>
                    <a:pt x="183375" y="168440"/>
                  </a:lnTo>
                  <a:lnTo>
                    <a:pt x="200037" y="168440"/>
                  </a:lnTo>
                  <a:lnTo>
                    <a:pt x="200037" y="91871"/>
                  </a:lnTo>
                  <a:close/>
                </a:path>
                <a:path w="383540" h="352425">
                  <a:moveTo>
                    <a:pt x="165698" y="22377"/>
                  </a:moveTo>
                  <a:lnTo>
                    <a:pt x="138176" y="22377"/>
                  </a:lnTo>
                  <a:lnTo>
                    <a:pt x="127635" y="33278"/>
                  </a:lnTo>
                  <a:lnTo>
                    <a:pt x="117998" y="46027"/>
                  </a:lnTo>
                  <a:lnTo>
                    <a:pt x="109358" y="60496"/>
                  </a:lnTo>
                  <a:lnTo>
                    <a:pt x="101803" y="76555"/>
                  </a:lnTo>
                  <a:lnTo>
                    <a:pt x="120370" y="76555"/>
                  </a:lnTo>
                  <a:lnTo>
                    <a:pt x="133127" y="53615"/>
                  </a:lnTo>
                  <a:lnTo>
                    <a:pt x="148172" y="35372"/>
                  </a:lnTo>
                  <a:lnTo>
                    <a:pt x="165067" y="22602"/>
                  </a:lnTo>
                  <a:lnTo>
                    <a:pt x="165698" y="22377"/>
                  </a:lnTo>
                  <a:close/>
                </a:path>
                <a:path w="383540" h="352425">
                  <a:moveTo>
                    <a:pt x="200037" y="16078"/>
                  </a:moveTo>
                  <a:lnTo>
                    <a:pt x="183375" y="16078"/>
                  </a:lnTo>
                  <a:lnTo>
                    <a:pt x="183375" y="76555"/>
                  </a:lnTo>
                  <a:lnTo>
                    <a:pt x="200037" y="76555"/>
                  </a:lnTo>
                  <a:lnTo>
                    <a:pt x="200037" y="16078"/>
                  </a:lnTo>
                  <a:close/>
                </a:path>
                <a:path w="383540" h="352425">
                  <a:moveTo>
                    <a:pt x="233090" y="16078"/>
                  </a:moveTo>
                  <a:lnTo>
                    <a:pt x="200037" y="16078"/>
                  </a:lnTo>
                  <a:lnTo>
                    <a:pt x="206690" y="17653"/>
                  </a:lnTo>
                  <a:lnTo>
                    <a:pt x="213191" y="20099"/>
                  </a:lnTo>
                  <a:lnTo>
                    <a:pt x="219525" y="23366"/>
                  </a:lnTo>
                  <a:lnTo>
                    <a:pt x="225679" y="27406"/>
                  </a:lnTo>
                  <a:lnTo>
                    <a:pt x="229096" y="21662"/>
                  </a:lnTo>
                  <a:lnTo>
                    <a:pt x="232975" y="16213"/>
                  </a:lnTo>
                  <a:lnTo>
                    <a:pt x="233090" y="16078"/>
                  </a:lnTo>
                  <a:close/>
                </a:path>
              </a:pathLst>
            </a:custGeom>
            <a:solidFill>
              <a:srgbClr val="27455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90674" y="1265173"/>
              <a:ext cx="133362" cy="183756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8087131" y="1670303"/>
            <a:ext cx="570865" cy="372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05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Countries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1425"/>
              </a:lnSpc>
            </a:pPr>
            <a:r>
              <a:rPr dirty="0" sz="1200" b="1"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582122" y="1242034"/>
            <a:ext cx="454459" cy="386219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9657524" y="1691640"/>
            <a:ext cx="334010" cy="372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05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Cities</a:t>
            </a:r>
            <a:endParaRPr sz="1100">
              <a:latin typeface="Calibri"/>
              <a:cs typeface="Calibri"/>
            </a:endParaRPr>
          </a:p>
          <a:p>
            <a:pPr marL="88900">
              <a:lnSpc>
                <a:spcPts val="1425"/>
              </a:lnSpc>
            </a:pPr>
            <a:r>
              <a:rPr dirty="0" sz="1200" spc="-25" b="1"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855108" y="1675852"/>
            <a:ext cx="963294" cy="42227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1100">
                <a:latin typeface="Calibri"/>
                <a:cs typeface="Calibri"/>
              </a:rPr>
              <a:t>Registered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Calibri"/>
                <a:cs typeface="Calibri"/>
              </a:rPr>
              <a:t>users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dirty="0" sz="1200" spc="-10" b="1">
                <a:latin typeface="Calibri"/>
                <a:cs typeface="Calibri"/>
              </a:rPr>
              <a:t>2,69,438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8083956" y="2261120"/>
            <a:ext cx="481965" cy="426720"/>
          </a:xfrm>
          <a:custGeom>
            <a:avLst/>
            <a:gdLst/>
            <a:ahLst/>
            <a:cxnLst/>
            <a:rect l="l" t="t" r="r" b="b"/>
            <a:pathLst>
              <a:path w="481965" h="426719">
                <a:moveTo>
                  <a:pt x="200361" y="411975"/>
                </a:moveTo>
                <a:lnTo>
                  <a:pt x="108089" y="411975"/>
                </a:lnTo>
                <a:lnTo>
                  <a:pt x="221996" y="424815"/>
                </a:lnTo>
                <a:lnTo>
                  <a:pt x="229520" y="425468"/>
                </a:lnTo>
                <a:lnTo>
                  <a:pt x="237059" y="425926"/>
                </a:lnTo>
                <a:lnTo>
                  <a:pt x="244611" y="426193"/>
                </a:lnTo>
                <a:lnTo>
                  <a:pt x="252171" y="426275"/>
                </a:lnTo>
                <a:lnTo>
                  <a:pt x="276149" y="425397"/>
                </a:lnTo>
                <a:lnTo>
                  <a:pt x="300051" y="423603"/>
                </a:lnTo>
                <a:lnTo>
                  <a:pt x="323842" y="420898"/>
                </a:lnTo>
                <a:lnTo>
                  <a:pt x="347484" y="417283"/>
                </a:lnTo>
                <a:lnTo>
                  <a:pt x="354897" y="415849"/>
                </a:lnTo>
                <a:lnTo>
                  <a:pt x="255078" y="415849"/>
                </a:lnTo>
                <a:lnTo>
                  <a:pt x="223354" y="414477"/>
                </a:lnTo>
                <a:lnTo>
                  <a:pt x="200361" y="411975"/>
                </a:lnTo>
                <a:close/>
              </a:path>
              <a:path w="481965" h="426719">
                <a:moveTo>
                  <a:pt x="105460" y="286689"/>
                </a:moveTo>
                <a:lnTo>
                  <a:pt x="2628" y="286689"/>
                </a:lnTo>
                <a:lnTo>
                  <a:pt x="0" y="289026"/>
                </a:lnTo>
                <a:lnTo>
                  <a:pt x="0" y="422490"/>
                </a:lnTo>
                <a:lnTo>
                  <a:pt x="2628" y="424815"/>
                </a:lnTo>
                <a:lnTo>
                  <a:pt x="105460" y="424815"/>
                </a:lnTo>
                <a:lnTo>
                  <a:pt x="108089" y="422490"/>
                </a:lnTo>
                <a:lnTo>
                  <a:pt x="108089" y="414426"/>
                </a:lnTo>
                <a:lnTo>
                  <a:pt x="11760" y="414426"/>
                </a:lnTo>
                <a:lnTo>
                  <a:pt x="11760" y="297091"/>
                </a:lnTo>
                <a:lnTo>
                  <a:pt x="108089" y="297091"/>
                </a:lnTo>
                <a:lnTo>
                  <a:pt x="108089" y="289026"/>
                </a:lnTo>
                <a:lnTo>
                  <a:pt x="105460" y="286689"/>
                </a:lnTo>
                <a:close/>
              </a:path>
              <a:path w="481965" h="426719">
                <a:moveTo>
                  <a:pt x="480434" y="292912"/>
                </a:moveTo>
                <a:lnTo>
                  <a:pt x="464578" y="292912"/>
                </a:lnTo>
                <a:lnTo>
                  <a:pt x="468045" y="294805"/>
                </a:lnTo>
                <a:lnTo>
                  <a:pt x="469633" y="297815"/>
                </a:lnTo>
                <a:lnTo>
                  <a:pt x="450295" y="335707"/>
                </a:lnTo>
                <a:lnTo>
                  <a:pt x="418884" y="364515"/>
                </a:lnTo>
                <a:lnTo>
                  <a:pt x="412514" y="369754"/>
                </a:lnTo>
                <a:lnTo>
                  <a:pt x="406858" y="374497"/>
                </a:lnTo>
                <a:lnTo>
                  <a:pt x="374392" y="399861"/>
                </a:lnTo>
                <a:lnTo>
                  <a:pt x="318268" y="411041"/>
                </a:lnTo>
                <a:lnTo>
                  <a:pt x="255078" y="415849"/>
                </a:lnTo>
                <a:lnTo>
                  <a:pt x="354897" y="415849"/>
                </a:lnTo>
                <a:lnTo>
                  <a:pt x="391897" y="401465"/>
                </a:lnTo>
                <a:lnTo>
                  <a:pt x="409992" y="386284"/>
                </a:lnTo>
                <a:lnTo>
                  <a:pt x="426821" y="372110"/>
                </a:lnTo>
                <a:lnTo>
                  <a:pt x="454515" y="347321"/>
                </a:lnTo>
                <a:lnTo>
                  <a:pt x="472762" y="325961"/>
                </a:lnTo>
                <a:lnTo>
                  <a:pt x="481548" y="308102"/>
                </a:lnTo>
                <a:lnTo>
                  <a:pt x="480860" y="293814"/>
                </a:lnTo>
                <a:lnTo>
                  <a:pt x="480434" y="292912"/>
                </a:lnTo>
                <a:close/>
              </a:path>
              <a:path w="481965" h="426719">
                <a:moveTo>
                  <a:pt x="108089" y="297091"/>
                </a:moveTo>
                <a:lnTo>
                  <a:pt x="96329" y="297091"/>
                </a:lnTo>
                <a:lnTo>
                  <a:pt x="96386" y="301510"/>
                </a:lnTo>
                <a:lnTo>
                  <a:pt x="96507" y="414426"/>
                </a:lnTo>
                <a:lnTo>
                  <a:pt x="108089" y="414426"/>
                </a:lnTo>
                <a:lnTo>
                  <a:pt x="108089" y="411975"/>
                </a:lnTo>
                <a:lnTo>
                  <a:pt x="200361" y="411975"/>
                </a:lnTo>
                <a:lnTo>
                  <a:pt x="108089" y="401485"/>
                </a:lnTo>
                <a:lnTo>
                  <a:pt x="108089" y="313105"/>
                </a:lnTo>
                <a:lnTo>
                  <a:pt x="120327" y="305154"/>
                </a:lnTo>
                <a:lnTo>
                  <a:pt x="129241" y="300151"/>
                </a:lnTo>
                <a:lnTo>
                  <a:pt x="108089" y="300151"/>
                </a:lnTo>
                <a:lnTo>
                  <a:pt x="108089" y="297091"/>
                </a:lnTo>
                <a:close/>
              </a:path>
              <a:path w="481965" h="426719">
                <a:moveTo>
                  <a:pt x="265796" y="280720"/>
                </a:moveTo>
                <a:lnTo>
                  <a:pt x="187477" y="280720"/>
                </a:lnTo>
                <a:lnTo>
                  <a:pt x="199351" y="281554"/>
                </a:lnTo>
                <a:lnTo>
                  <a:pt x="211164" y="282871"/>
                </a:lnTo>
                <a:lnTo>
                  <a:pt x="222894" y="284673"/>
                </a:lnTo>
                <a:lnTo>
                  <a:pt x="243458" y="288772"/>
                </a:lnTo>
                <a:lnTo>
                  <a:pt x="252491" y="290160"/>
                </a:lnTo>
                <a:lnTo>
                  <a:pt x="261596" y="291114"/>
                </a:lnTo>
                <a:lnTo>
                  <a:pt x="270751" y="291630"/>
                </a:lnTo>
                <a:lnTo>
                  <a:pt x="290254" y="291696"/>
                </a:lnTo>
                <a:lnTo>
                  <a:pt x="310435" y="292163"/>
                </a:lnTo>
                <a:lnTo>
                  <a:pt x="328621" y="293430"/>
                </a:lnTo>
                <a:lnTo>
                  <a:pt x="338785" y="295897"/>
                </a:lnTo>
                <a:lnTo>
                  <a:pt x="341845" y="298386"/>
                </a:lnTo>
                <a:lnTo>
                  <a:pt x="344665" y="301929"/>
                </a:lnTo>
                <a:lnTo>
                  <a:pt x="343611" y="304317"/>
                </a:lnTo>
                <a:lnTo>
                  <a:pt x="339889" y="307784"/>
                </a:lnTo>
                <a:lnTo>
                  <a:pt x="327391" y="312245"/>
                </a:lnTo>
                <a:lnTo>
                  <a:pt x="300804" y="316043"/>
                </a:lnTo>
                <a:lnTo>
                  <a:pt x="254812" y="317525"/>
                </a:lnTo>
                <a:lnTo>
                  <a:pt x="251532" y="317525"/>
                </a:lnTo>
                <a:lnTo>
                  <a:pt x="248920" y="319811"/>
                </a:lnTo>
                <a:lnTo>
                  <a:pt x="294053" y="355157"/>
                </a:lnTo>
                <a:lnTo>
                  <a:pt x="314731" y="361137"/>
                </a:lnTo>
                <a:lnTo>
                  <a:pt x="338388" y="358679"/>
                </a:lnTo>
                <a:lnTo>
                  <a:pt x="367974" y="351070"/>
                </a:lnTo>
                <a:lnTo>
                  <a:pt x="369344" y="350583"/>
                </a:lnTo>
                <a:lnTo>
                  <a:pt x="316560" y="350583"/>
                </a:lnTo>
                <a:lnTo>
                  <a:pt x="305384" y="347976"/>
                </a:lnTo>
                <a:lnTo>
                  <a:pt x="293244" y="342403"/>
                </a:lnTo>
                <a:lnTo>
                  <a:pt x="281250" y="335151"/>
                </a:lnTo>
                <a:lnTo>
                  <a:pt x="270510" y="327507"/>
                </a:lnTo>
                <a:lnTo>
                  <a:pt x="311891" y="325151"/>
                </a:lnTo>
                <a:lnTo>
                  <a:pt x="336921" y="320324"/>
                </a:lnTo>
                <a:lnTo>
                  <a:pt x="342809" y="317525"/>
                </a:lnTo>
                <a:lnTo>
                  <a:pt x="254812" y="317525"/>
                </a:lnTo>
                <a:lnTo>
                  <a:pt x="342863" y="317500"/>
                </a:lnTo>
                <a:lnTo>
                  <a:pt x="349887" y="314161"/>
                </a:lnTo>
                <a:lnTo>
                  <a:pt x="355084" y="307784"/>
                </a:lnTo>
                <a:lnTo>
                  <a:pt x="357898" y="301510"/>
                </a:lnTo>
                <a:lnTo>
                  <a:pt x="355079" y="294233"/>
                </a:lnTo>
                <a:lnTo>
                  <a:pt x="303401" y="281206"/>
                </a:lnTo>
                <a:lnTo>
                  <a:pt x="270865" y="281025"/>
                </a:lnTo>
                <a:lnTo>
                  <a:pt x="265796" y="280720"/>
                </a:lnTo>
                <a:close/>
              </a:path>
              <a:path w="481965" h="426719">
                <a:moveTo>
                  <a:pt x="428993" y="154698"/>
                </a:moveTo>
                <a:lnTo>
                  <a:pt x="417525" y="154698"/>
                </a:lnTo>
                <a:lnTo>
                  <a:pt x="417525" y="309880"/>
                </a:lnTo>
                <a:lnTo>
                  <a:pt x="407238" y="319189"/>
                </a:lnTo>
                <a:lnTo>
                  <a:pt x="364199" y="341229"/>
                </a:lnTo>
                <a:lnTo>
                  <a:pt x="316560" y="350583"/>
                </a:lnTo>
                <a:lnTo>
                  <a:pt x="369344" y="350583"/>
                </a:lnTo>
                <a:lnTo>
                  <a:pt x="394328" y="341697"/>
                </a:lnTo>
                <a:lnTo>
                  <a:pt x="408292" y="333946"/>
                </a:lnTo>
                <a:lnTo>
                  <a:pt x="417717" y="324291"/>
                </a:lnTo>
                <a:lnTo>
                  <a:pt x="433077" y="310592"/>
                </a:lnTo>
                <a:lnTo>
                  <a:pt x="447332" y="299745"/>
                </a:lnTo>
                <a:lnTo>
                  <a:pt x="428993" y="299745"/>
                </a:lnTo>
                <a:lnTo>
                  <a:pt x="428993" y="154698"/>
                </a:lnTo>
                <a:close/>
              </a:path>
              <a:path w="481965" h="426719">
                <a:moveTo>
                  <a:pt x="426364" y="144310"/>
                </a:moveTo>
                <a:lnTo>
                  <a:pt x="179057" y="144310"/>
                </a:lnTo>
                <a:lnTo>
                  <a:pt x="176415" y="146634"/>
                </a:lnTo>
                <a:lnTo>
                  <a:pt x="176415" y="270789"/>
                </a:lnTo>
                <a:lnTo>
                  <a:pt x="156851" y="275509"/>
                </a:lnTo>
                <a:lnTo>
                  <a:pt x="137952" y="283213"/>
                </a:lnTo>
                <a:lnTo>
                  <a:pt x="121203" y="292045"/>
                </a:lnTo>
                <a:lnTo>
                  <a:pt x="108089" y="300151"/>
                </a:lnTo>
                <a:lnTo>
                  <a:pt x="129241" y="300151"/>
                </a:lnTo>
                <a:lnTo>
                  <a:pt x="140196" y="294003"/>
                </a:lnTo>
                <a:lnTo>
                  <a:pt x="163859" y="284307"/>
                </a:lnTo>
                <a:lnTo>
                  <a:pt x="187477" y="280720"/>
                </a:lnTo>
                <a:lnTo>
                  <a:pt x="265796" y="280720"/>
                </a:lnTo>
                <a:lnTo>
                  <a:pt x="262350" y="280513"/>
                </a:lnTo>
                <a:lnTo>
                  <a:pt x="253885" y="279606"/>
                </a:lnTo>
                <a:lnTo>
                  <a:pt x="245487" y="278303"/>
                </a:lnTo>
                <a:lnTo>
                  <a:pt x="237172" y="276606"/>
                </a:lnTo>
                <a:lnTo>
                  <a:pt x="225057" y="274275"/>
                </a:lnTo>
                <a:lnTo>
                  <a:pt x="212842" y="272448"/>
                </a:lnTo>
                <a:lnTo>
                  <a:pt x="200546" y="271128"/>
                </a:lnTo>
                <a:lnTo>
                  <a:pt x="188188" y="270319"/>
                </a:lnTo>
                <a:lnTo>
                  <a:pt x="188188" y="154698"/>
                </a:lnTo>
                <a:lnTo>
                  <a:pt x="428993" y="154698"/>
                </a:lnTo>
                <a:lnTo>
                  <a:pt x="428993" y="146634"/>
                </a:lnTo>
                <a:lnTo>
                  <a:pt x="426364" y="144310"/>
                </a:lnTo>
                <a:close/>
              </a:path>
              <a:path w="481965" h="426719">
                <a:moveTo>
                  <a:pt x="469709" y="282270"/>
                </a:moveTo>
                <a:lnTo>
                  <a:pt x="428993" y="299745"/>
                </a:lnTo>
                <a:lnTo>
                  <a:pt x="447332" y="299745"/>
                </a:lnTo>
                <a:lnTo>
                  <a:pt x="449174" y="298343"/>
                </a:lnTo>
                <a:lnTo>
                  <a:pt x="460806" y="293039"/>
                </a:lnTo>
                <a:lnTo>
                  <a:pt x="464578" y="292912"/>
                </a:lnTo>
                <a:lnTo>
                  <a:pt x="480434" y="292912"/>
                </a:lnTo>
                <a:lnTo>
                  <a:pt x="477545" y="286791"/>
                </a:lnTo>
                <a:lnTo>
                  <a:pt x="469709" y="282270"/>
                </a:lnTo>
                <a:close/>
              </a:path>
              <a:path w="481965" h="426719">
                <a:moveTo>
                  <a:pt x="269036" y="154698"/>
                </a:moveTo>
                <a:lnTo>
                  <a:pt x="257289" y="154698"/>
                </a:lnTo>
                <a:lnTo>
                  <a:pt x="257389" y="231724"/>
                </a:lnTo>
                <a:lnTo>
                  <a:pt x="258495" y="233349"/>
                </a:lnTo>
                <a:lnTo>
                  <a:pt x="260464" y="234238"/>
                </a:lnTo>
                <a:lnTo>
                  <a:pt x="262420" y="235178"/>
                </a:lnTo>
                <a:lnTo>
                  <a:pt x="264807" y="235064"/>
                </a:lnTo>
                <a:lnTo>
                  <a:pt x="266636" y="233934"/>
                </a:lnTo>
                <a:lnTo>
                  <a:pt x="289177" y="219367"/>
                </a:lnTo>
                <a:lnTo>
                  <a:pt x="269036" y="219367"/>
                </a:lnTo>
                <a:lnTo>
                  <a:pt x="269036" y="154698"/>
                </a:lnTo>
                <a:close/>
              </a:path>
              <a:path w="481965" h="426719">
                <a:moveTo>
                  <a:pt x="322843" y="210642"/>
                </a:moveTo>
                <a:lnTo>
                  <a:pt x="302679" y="210642"/>
                </a:lnTo>
                <a:lnTo>
                  <a:pt x="339788" y="234594"/>
                </a:lnTo>
                <a:lnTo>
                  <a:pt x="341007" y="234950"/>
                </a:lnTo>
                <a:lnTo>
                  <a:pt x="342252" y="234975"/>
                </a:lnTo>
                <a:lnTo>
                  <a:pt x="343239" y="234950"/>
                </a:lnTo>
                <a:lnTo>
                  <a:pt x="344081" y="234772"/>
                </a:lnTo>
                <a:lnTo>
                  <a:pt x="346875" y="233514"/>
                </a:lnTo>
                <a:lnTo>
                  <a:pt x="348132" y="231724"/>
                </a:lnTo>
                <a:lnTo>
                  <a:pt x="348145" y="219367"/>
                </a:lnTo>
                <a:lnTo>
                  <a:pt x="336372" y="219367"/>
                </a:lnTo>
                <a:lnTo>
                  <a:pt x="322843" y="210642"/>
                </a:lnTo>
                <a:close/>
              </a:path>
              <a:path w="481965" h="426719">
                <a:moveTo>
                  <a:pt x="304076" y="198539"/>
                </a:moveTo>
                <a:lnTo>
                  <a:pt x="301282" y="198539"/>
                </a:lnTo>
                <a:lnTo>
                  <a:pt x="269036" y="219367"/>
                </a:lnTo>
                <a:lnTo>
                  <a:pt x="289177" y="219367"/>
                </a:lnTo>
                <a:lnTo>
                  <a:pt x="302679" y="210642"/>
                </a:lnTo>
                <a:lnTo>
                  <a:pt x="322843" y="210642"/>
                </a:lnTo>
                <a:lnTo>
                  <a:pt x="304076" y="198539"/>
                </a:lnTo>
                <a:close/>
              </a:path>
              <a:path w="481965" h="426719">
                <a:moveTo>
                  <a:pt x="348145" y="154698"/>
                </a:moveTo>
                <a:lnTo>
                  <a:pt x="336372" y="154698"/>
                </a:lnTo>
                <a:lnTo>
                  <a:pt x="336372" y="219367"/>
                </a:lnTo>
                <a:lnTo>
                  <a:pt x="348145" y="219367"/>
                </a:lnTo>
                <a:lnTo>
                  <a:pt x="348145" y="154698"/>
                </a:lnTo>
                <a:close/>
              </a:path>
              <a:path w="481965" h="426719">
                <a:moveTo>
                  <a:pt x="387553" y="0"/>
                </a:moveTo>
                <a:lnTo>
                  <a:pt x="217805" y="0"/>
                </a:lnTo>
                <a:lnTo>
                  <a:pt x="215176" y="2324"/>
                </a:lnTo>
                <a:lnTo>
                  <a:pt x="215176" y="144310"/>
                </a:lnTo>
                <a:lnTo>
                  <a:pt x="226936" y="144310"/>
                </a:lnTo>
                <a:lnTo>
                  <a:pt x="226936" y="10388"/>
                </a:lnTo>
                <a:lnTo>
                  <a:pt x="390182" y="10388"/>
                </a:lnTo>
                <a:lnTo>
                  <a:pt x="390182" y="2324"/>
                </a:lnTo>
                <a:lnTo>
                  <a:pt x="387553" y="0"/>
                </a:lnTo>
                <a:close/>
              </a:path>
              <a:path w="481965" h="426719">
                <a:moveTo>
                  <a:pt x="390182" y="10388"/>
                </a:moveTo>
                <a:lnTo>
                  <a:pt x="378536" y="10388"/>
                </a:lnTo>
                <a:lnTo>
                  <a:pt x="378536" y="144310"/>
                </a:lnTo>
                <a:lnTo>
                  <a:pt x="390182" y="144310"/>
                </a:lnTo>
                <a:lnTo>
                  <a:pt x="390182" y="10388"/>
                </a:lnTo>
                <a:close/>
              </a:path>
              <a:path w="481965" h="426719">
                <a:moveTo>
                  <a:pt x="281749" y="10388"/>
                </a:moveTo>
                <a:lnTo>
                  <a:pt x="269989" y="10388"/>
                </a:lnTo>
                <a:lnTo>
                  <a:pt x="269989" y="61480"/>
                </a:lnTo>
                <a:lnTo>
                  <a:pt x="271233" y="63258"/>
                </a:lnTo>
                <a:lnTo>
                  <a:pt x="273215" y="64147"/>
                </a:lnTo>
                <a:lnTo>
                  <a:pt x="275132" y="64935"/>
                </a:lnTo>
                <a:lnTo>
                  <a:pt x="277380" y="64757"/>
                </a:lnTo>
                <a:lnTo>
                  <a:pt x="301577" y="49276"/>
                </a:lnTo>
                <a:lnTo>
                  <a:pt x="281216" y="49276"/>
                </a:lnTo>
                <a:lnTo>
                  <a:pt x="281749" y="10388"/>
                </a:lnTo>
                <a:close/>
              </a:path>
              <a:path w="481965" h="426719">
                <a:moveTo>
                  <a:pt x="322391" y="48602"/>
                </a:moveTo>
                <a:lnTo>
                  <a:pt x="302628" y="48602"/>
                </a:lnTo>
                <a:lnTo>
                  <a:pt x="326148" y="63677"/>
                </a:lnTo>
                <a:lnTo>
                  <a:pt x="327139" y="64338"/>
                </a:lnTo>
                <a:lnTo>
                  <a:pt x="328358" y="64706"/>
                </a:lnTo>
                <a:lnTo>
                  <a:pt x="329615" y="64719"/>
                </a:lnTo>
                <a:lnTo>
                  <a:pt x="330555" y="64706"/>
                </a:lnTo>
                <a:lnTo>
                  <a:pt x="335495" y="49276"/>
                </a:lnTo>
                <a:lnTo>
                  <a:pt x="323443" y="49276"/>
                </a:lnTo>
                <a:lnTo>
                  <a:pt x="322391" y="48602"/>
                </a:lnTo>
                <a:close/>
              </a:path>
              <a:path w="481965" h="426719">
                <a:moveTo>
                  <a:pt x="303733" y="36664"/>
                </a:moveTo>
                <a:lnTo>
                  <a:pt x="300926" y="36664"/>
                </a:lnTo>
                <a:lnTo>
                  <a:pt x="281216" y="49276"/>
                </a:lnTo>
                <a:lnTo>
                  <a:pt x="301577" y="49276"/>
                </a:lnTo>
                <a:lnTo>
                  <a:pt x="302628" y="48602"/>
                </a:lnTo>
                <a:lnTo>
                  <a:pt x="322391" y="48602"/>
                </a:lnTo>
                <a:lnTo>
                  <a:pt x="303733" y="36664"/>
                </a:lnTo>
                <a:close/>
              </a:path>
              <a:path w="481965" h="426719">
                <a:moveTo>
                  <a:pt x="335495" y="10388"/>
                </a:moveTo>
                <a:lnTo>
                  <a:pt x="323443" y="10388"/>
                </a:lnTo>
                <a:lnTo>
                  <a:pt x="323443" y="49276"/>
                </a:lnTo>
                <a:lnTo>
                  <a:pt x="335495" y="49276"/>
                </a:lnTo>
                <a:lnTo>
                  <a:pt x="335495" y="10388"/>
                </a:lnTo>
                <a:close/>
              </a:path>
            </a:pathLst>
          </a:custGeom>
          <a:solidFill>
            <a:srgbClr val="2745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7837017" y="2709671"/>
            <a:ext cx="97726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Facilities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Calibri"/>
                <a:cs typeface="Calibri"/>
              </a:rPr>
              <a:t>catered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1440"/>
              </a:lnSpc>
            </a:pPr>
            <a:r>
              <a:rPr dirty="0" sz="1200" spc="-25" b="1">
                <a:latin typeface="Calibri"/>
                <a:cs typeface="Calibri"/>
              </a:rPr>
              <a:t>118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95688" y="2246376"/>
            <a:ext cx="432816" cy="423672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9470542" y="2709671"/>
            <a:ext cx="85979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Trips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Calibri"/>
                <a:cs typeface="Calibri"/>
              </a:rPr>
              <a:t>managed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1440"/>
              </a:lnSpc>
            </a:pPr>
            <a:r>
              <a:rPr dirty="0" sz="1200" spc="-10" b="1">
                <a:latin typeface="Calibri"/>
                <a:cs typeface="Calibri"/>
              </a:rPr>
              <a:t>3,35,335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002012" y="2709671"/>
            <a:ext cx="80899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Cabs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Calibri"/>
                <a:cs typeface="Calibri"/>
              </a:rPr>
              <a:t>engaged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1440"/>
              </a:lnSpc>
            </a:pPr>
            <a:r>
              <a:rPr dirty="0" sz="1200" spc="-10" b="1">
                <a:latin typeface="Calibri"/>
                <a:cs typeface="Calibri"/>
              </a:rPr>
              <a:t>6,072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038910" y="4633753"/>
            <a:ext cx="3025140" cy="145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19"/>
              </a:lnSpc>
              <a:tabLst>
                <a:tab pos="2389505" algn="l"/>
              </a:tabLst>
            </a:pPr>
            <a:r>
              <a:rPr dirty="0" baseline="-10416" sz="1200">
                <a:latin typeface="Calibri"/>
                <a:cs typeface="Calibri"/>
              </a:rPr>
              <a:t>To</a:t>
            </a:r>
            <a:r>
              <a:rPr dirty="0" baseline="-10416" sz="1200" spc="-60">
                <a:latin typeface="Times New Roman"/>
                <a:cs typeface="Times New Roman"/>
              </a:rPr>
              <a:t> </a:t>
            </a:r>
            <a:r>
              <a:rPr dirty="0" baseline="-10416" sz="1200">
                <a:latin typeface="Calibri"/>
                <a:cs typeface="Calibri"/>
              </a:rPr>
              <a:t>be</a:t>
            </a:r>
            <a:r>
              <a:rPr dirty="0" baseline="-10416" sz="1200" spc="-37">
                <a:latin typeface="Times New Roman"/>
                <a:cs typeface="Times New Roman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launched</a:t>
            </a:r>
            <a:r>
              <a:rPr dirty="0" baseline="-10416" sz="1200">
                <a:latin typeface="Times New Roman"/>
                <a:cs typeface="Times New Roman"/>
              </a:rPr>
              <a:t>	</a:t>
            </a:r>
            <a:r>
              <a:rPr dirty="0" sz="800">
                <a:latin typeface="Calibri"/>
                <a:cs typeface="Calibri"/>
              </a:rPr>
              <a:t>To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be</a:t>
            </a:r>
            <a:r>
              <a:rPr dirty="0" sz="800" spc="-25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</a:rPr>
              <a:t>launched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068570" y="1200325"/>
            <a:ext cx="460122" cy="460123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075669" y="2226282"/>
            <a:ext cx="567971" cy="567971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44748" y="5295259"/>
            <a:ext cx="435315" cy="406060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421659" y="5398542"/>
            <a:ext cx="384623" cy="142516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001608" y="5911670"/>
            <a:ext cx="928367" cy="379222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899140" y="5387101"/>
            <a:ext cx="921038" cy="245435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197593" y="5400789"/>
            <a:ext cx="1269033" cy="165031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118981" y="5939944"/>
            <a:ext cx="535194" cy="205062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910182" y="5323198"/>
            <a:ext cx="867992" cy="309337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327895" y="5899269"/>
            <a:ext cx="936810" cy="233161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518846" y="5809703"/>
            <a:ext cx="747087" cy="529223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994326" y="5941411"/>
            <a:ext cx="630485" cy="248319"/>
          </a:xfrm>
          <a:prstGeom prst="rect">
            <a:avLst/>
          </a:prstGeom>
        </p:spPr>
      </p:pic>
      <p:sp>
        <p:nvSpPr>
          <p:cNvPr id="54" name="object 54" descr=""/>
          <p:cNvSpPr/>
          <p:nvPr/>
        </p:nvSpPr>
        <p:spPr>
          <a:xfrm>
            <a:off x="0" y="3398634"/>
            <a:ext cx="12192000" cy="1423035"/>
          </a:xfrm>
          <a:custGeom>
            <a:avLst/>
            <a:gdLst/>
            <a:ahLst/>
            <a:cxnLst/>
            <a:rect l="l" t="t" r="r" b="b"/>
            <a:pathLst>
              <a:path w="12192000" h="1423035">
                <a:moveTo>
                  <a:pt x="12192000" y="0"/>
                </a:moveTo>
                <a:lnTo>
                  <a:pt x="0" y="0"/>
                </a:lnTo>
                <a:lnTo>
                  <a:pt x="0" y="1422552"/>
                </a:lnTo>
                <a:lnTo>
                  <a:pt x="12192000" y="14225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495796" y="3564635"/>
            <a:ext cx="1294130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 Light"/>
                <a:cs typeface="Calibri Light"/>
              </a:rPr>
              <a:t>EFMFM</a:t>
            </a:r>
            <a:endParaRPr sz="1400">
              <a:latin typeface="Calibri Light"/>
              <a:cs typeface="Calibri Light"/>
            </a:endParaRPr>
          </a:p>
          <a:p>
            <a:pPr algn="ctr">
              <a:lnSpc>
                <a:spcPts val="1370"/>
              </a:lnSpc>
              <a:spcBef>
                <a:spcPts val="65"/>
              </a:spcBef>
            </a:pPr>
            <a:r>
              <a:rPr dirty="0" sz="1150" spc="-20">
                <a:solidFill>
                  <a:srgbClr val="4C847A"/>
                </a:solidFill>
                <a:latin typeface="Calibri Light"/>
                <a:cs typeface="Calibri Light"/>
              </a:rPr>
              <a:t>ETMS</a:t>
            </a:r>
            <a:endParaRPr sz="1150">
              <a:latin typeface="Calibri Light"/>
              <a:cs typeface="Calibri Light"/>
            </a:endParaRPr>
          </a:p>
          <a:p>
            <a:pPr algn="ctr">
              <a:lnSpc>
                <a:spcPts val="1430"/>
              </a:lnSpc>
            </a:pPr>
            <a:r>
              <a:rPr dirty="0" sz="1200">
                <a:solidFill>
                  <a:srgbClr val="7F7F7F"/>
                </a:solidFill>
                <a:latin typeface="Calibri Light"/>
                <a:cs typeface="Calibri Light"/>
              </a:rPr>
              <a:t>Employee</a:t>
            </a:r>
            <a:r>
              <a:rPr dirty="0" sz="1200" spc="-5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Transport</a:t>
            </a:r>
            <a:endParaRPr sz="12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>
                <a:solidFill>
                  <a:srgbClr val="7F7F7F"/>
                </a:solidFill>
                <a:latin typeface="Calibri Light"/>
                <a:cs typeface="Calibri Light"/>
              </a:rPr>
              <a:t>Automation</a:t>
            </a:r>
            <a:r>
              <a:rPr dirty="0" sz="1200" spc="-3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Solution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111766" y="3564635"/>
            <a:ext cx="1092835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 Light"/>
                <a:cs typeface="Calibri Light"/>
              </a:rPr>
              <a:t>EFMFM</a:t>
            </a:r>
            <a:endParaRPr sz="1400">
              <a:latin typeface="Calibri Light"/>
              <a:cs typeface="Calibri Light"/>
            </a:endParaRPr>
          </a:p>
          <a:p>
            <a:pPr algn="ctr">
              <a:lnSpc>
                <a:spcPts val="1370"/>
              </a:lnSpc>
              <a:spcBef>
                <a:spcPts val="65"/>
              </a:spcBef>
            </a:pPr>
            <a:r>
              <a:rPr dirty="0" sz="1150" spc="-20">
                <a:solidFill>
                  <a:srgbClr val="4C847A"/>
                </a:solidFill>
                <a:latin typeface="Calibri Light"/>
                <a:cs typeface="Calibri Light"/>
              </a:rPr>
              <a:t>IVMS</a:t>
            </a:r>
            <a:endParaRPr sz="1150">
              <a:latin typeface="Calibri Light"/>
              <a:cs typeface="Calibri Light"/>
            </a:endParaRPr>
          </a:p>
          <a:p>
            <a:pPr algn="ctr">
              <a:lnSpc>
                <a:spcPts val="1430"/>
              </a:lnSpc>
            </a:pPr>
            <a:r>
              <a:rPr dirty="0" sz="1200">
                <a:solidFill>
                  <a:srgbClr val="7F7F7F"/>
                </a:solidFill>
                <a:latin typeface="Calibri Light"/>
                <a:cs typeface="Calibri Light"/>
              </a:rPr>
              <a:t>Vehicle</a:t>
            </a:r>
            <a:r>
              <a:rPr dirty="0" sz="1200" spc="-6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Dynamics</a:t>
            </a:r>
            <a:endParaRPr sz="12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Solution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661062" y="3564635"/>
            <a:ext cx="1024255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 Light"/>
                <a:cs typeface="Calibri Light"/>
              </a:rPr>
              <a:t>EFMFM</a:t>
            </a:r>
            <a:endParaRPr sz="1400">
              <a:latin typeface="Calibri Light"/>
              <a:cs typeface="Calibri Light"/>
            </a:endParaRPr>
          </a:p>
          <a:p>
            <a:pPr algn="ctr">
              <a:lnSpc>
                <a:spcPts val="1370"/>
              </a:lnSpc>
              <a:spcBef>
                <a:spcPts val="65"/>
              </a:spcBef>
            </a:pPr>
            <a:r>
              <a:rPr dirty="0" sz="1150">
                <a:solidFill>
                  <a:srgbClr val="4C847A"/>
                </a:solidFill>
                <a:latin typeface="Calibri Light"/>
                <a:cs typeface="Calibri Light"/>
              </a:rPr>
              <a:t>SPOT</a:t>
            </a:r>
            <a:r>
              <a:rPr dirty="0" sz="1150" spc="16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150" spc="-20">
                <a:solidFill>
                  <a:srgbClr val="4C847A"/>
                </a:solidFill>
                <a:latin typeface="Calibri Light"/>
                <a:cs typeface="Calibri Light"/>
              </a:rPr>
              <a:t>Hire</a:t>
            </a:r>
            <a:endParaRPr sz="1150">
              <a:latin typeface="Calibri Light"/>
              <a:cs typeface="Calibri Light"/>
            </a:endParaRPr>
          </a:p>
          <a:p>
            <a:pPr algn="ctr">
              <a:lnSpc>
                <a:spcPts val="1430"/>
              </a:lnSpc>
            </a:pP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Ad-</a:t>
            </a:r>
            <a:r>
              <a:rPr dirty="0" sz="1200">
                <a:solidFill>
                  <a:srgbClr val="7F7F7F"/>
                </a:solidFill>
                <a:latin typeface="Calibri Light"/>
                <a:cs typeface="Calibri Light"/>
              </a:rPr>
              <a:t>hoc</a:t>
            </a:r>
            <a:r>
              <a:rPr dirty="0" sz="1200" spc="-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requests</a:t>
            </a:r>
            <a:endParaRPr sz="12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Solution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025421" y="3564635"/>
            <a:ext cx="1326515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 Light"/>
                <a:cs typeface="Calibri Light"/>
              </a:rPr>
              <a:t>EFMFM</a:t>
            </a:r>
            <a:endParaRPr sz="1400">
              <a:latin typeface="Calibri Light"/>
              <a:cs typeface="Calibri Light"/>
            </a:endParaRPr>
          </a:p>
          <a:p>
            <a:pPr algn="ctr">
              <a:lnSpc>
                <a:spcPts val="1370"/>
              </a:lnSpc>
              <a:spcBef>
                <a:spcPts val="65"/>
              </a:spcBef>
            </a:pPr>
            <a:r>
              <a:rPr dirty="0" sz="1150">
                <a:solidFill>
                  <a:srgbClr val="4C847A"/>
                </a:solidFill>
                <a:latin typeface="Calibri Light"/>
                <a:cs typeface="Calibri Light"/>
              </a:rPr>
              <a:t>Car-</a:t>
            </a:r>
            <a:r>
              <a:rPr dirty="0" sz="1150" spc="-20">
                <a:solidFill>
                  <a:srgbClr val="4C847A"/>
                </a:solidFill>
                <a:latin typeface="Calibri Light"/>
                <a:cs typeface="Calibri Light"/>
              </a:rPr>
              <a:t>Pool</a:t>
            </a:r>
            <a:endParaRPr sz="1150">
              <a:latin typeface="Calibri Light"/>
              <a:cs typeface="Calibri Light"/>
            </a:endParaRPr>
          </a:p>
          <a:p>
            <a:pPr algn="ctr">
              <a:lnSpc>
                <a:spcPts val="1430"/>
              </a:lnSpc>
            </a:pPr>
            <a:r>
              <a:rPr dirty="0" sz="1200">
                <a:solidFill>
                  <a:srgbClr val="7F7F7F"/>
                </a:solidFill>
                <a:latin typeface="Calibri Light"/>
                <a:cs typeface="Calibri Light"/>
              </a:rPr>
              <a:t>Corporate</a:t>
            </a:r>
            <a:r>
              <a:rPr dirty="0" sz="1200" spc="-6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carpooling</a:t>
            </a:r>
            <a:endParaRPr sz="12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Solution</a:t>
            </a:r>
            <a:endParaRPr sz="1200">
              <a:latin typeface="Calibri Light"/>
              <a:cs typeface="Calibri Ligh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2352446" y="3572230"/>
            <a:ext cx="7575550" cy="1084580"/>
            <a:chOff x="2352446" y="3572230"/>
            <a:chExt cx="7575550" cy="1084580"/>
          </a:xfrm>
        </p:grpSpPr>
        <p:sp>
          <p:nvSpPr>
            <p:cNvPr id="60" name="object 60" descr=""/>
            <p:cNvSpPr/>
            <p:nvPr/>
          </p:nvSpPr>
          <p:spPr>
            <a:xfrm>
              <a:off x="2390546" y="3610330"/>
              <a:ext cx="0" cy="1008380"/>
            </a:xfrm>
            <a:custGeom>
              <a:avLst/>
              <a:gdLst/>
              <a:ahLst/>
              <a:cxnLst/>
              <a:rect l="l" t="t" r="r" b="b"/>
              <a:pathLst>
                <a:path w="0" h="1008379">
                  <a:moveTo>
                    <a:pt x="0" y="0"/>
                  </a:moveTo>
                  <a:lnTo>
                    <a:pt x="0" y="1007999"/>
                  </a:lnTo>
                </a:path>
              </a:pathLst>
            </a:custGeom>
            <a:solidFill>
              <a:srgbClr val="252D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352446" y="3572230"/>
              <a:ext cx="76200" cy="1084580"/>
            </a:xfrm>
            <a:custGeom>
              <a:avLst/>
              <a:gdLst/>
              <a:ahLst/>
              <a:cxnLst/>
              <a:rect l="l" t="t" r="r" b="b"/>
              <a:pathLst>
                <a:path w="76200" h="1084579">
                  <a:moveTo>
                    <a:pt x="33337" y="1008960"/>
                  </a:moveTo>
                  <a:lnTo>
                    <a:pt x="23268" y="1010992"/>
                  </a:lnTo>
                  <a:lnTo>
                    <a:pt x="11158" y="1019157"/>
                  </a:lnTo>
                  <a:lnTo>
                    <a:pt x="2993" y="1031268"/>
                  </a:lnTo>
                  <a:lnTo>
                    <a:pt x="0" y="1046099"/>
                  </a:lnTo>
                  <a:lnTo>
                    <a:pt x="2993" y="1060930"/>
                  </a:lnTo>
                  <a:lnTo>
                    <a:pt x="11158" y="1073040"/>
                  </a:lnTo>
                  <a:lnTo>
                    <a:pt x="23268" y="1081205"/>
                  </a:lnTo>
                  <a:lnTo>
                    <a:pt x="38100" y="1084199"/>
                  </a:lnTo>
                  <a:lnTo>
                    <a:pt x="52931" y="1081205"/>
                  </a:lnTo>
                  <a:lnTo>
                    <a:pt x="65041" y="1073040"/>
                  </a:lnTo>
                  <a:lnTo>
                    <a:pt x="73206" y="1060930"/>
                  </a:lnTo>
                  <a:lnTo>
                    <a:pt x="76200" y="1046099"/>
                  </a:lnTo>
                  <a:lnTo>
                    <a:pt x="33337" y="1046099"/>
                  </a:lnTo>
                  <a:lnTo>
                    <a:pt x="33337" y="1008960"/>
                  </a:lnTo>
                  <a:close/>
                </a:path>
                <a:path w="76200" h="1084579">
                  <a:moveTo>
                    <a:pt x="38100" y="1007999"/>
                  </a:moveTo>
                  <a:lnTo>
                    <a:pt x="33337" y="1008960"/>
                  </a:lnTo>
                  <a:lnTo>
                    <a:pt x="33337" y="1046099"/>
                  </a:lnTo>
                  <a:lnTo>
                    <a:pt x="42862" y="1046099"/>
                  </a:lnTo>
                  <a:lnTo>
                    <a:pt x="42862" y="1008960"/>
                  </a:lnTo>
                  <a:lnTo>
                    <a:pt x="38100" y="1007999"/>
                  </a:lnTo>
                  <a:close/>
                </a:path>
                <a:path w="76200" h="1084579">
                  <a:moveTo>
                    <a:pt x="42862" y="1008960"/>
                  </a:moveTo>
                  <a:lnTo>
                    <a:pt x="42862" y="1046099"/>
                  </a:lnTo>
                  <a:lnTo>
                    <a:pt x="76200" y="1046099"/>
                  </a:lnTo>
                  <a:lnTo>
                    <a:pt x="73206" y="1031268"/>
                  </a:lnTo>
                  <a:lnTo>
                    <a:pt x="65041" y="1019157"/>
                  </a:lnTo>
                  <a:lnTo>
                    <a:pt x="52931" y="1010992"/>
                  </a:lnTo>
                  <a:lnTo>
                    <a:pt x="42862" y="1008960"/>
                  </a:lnTo>
                  <a:close/>
                </a:path>
                <a:path w="76200" h="1084579">
                  <a:moveTo>
                    <a:pt x="33337" y="75238"/>
                  </a:moveTo>
                  <a:lnTo>
                    <a:pt x="33337" y="1008960"/>
                  </a:lnTo>
                  <a:lnTo>
                    <a:pt x="38100" y="1007999"/>
                  </a:lnTo>
                  <a:lnTo>
                    <a:pt x="42862" y="1007999"/>
                  </a:lnTo>
                  <a:lnTo>
                    <a:pt x="42862" y="76200"/>
                  </a:lnTo>
                  <a:lnTo>
                    <a:pt x="38100" y="76200"/>
                  </a:lnTo>
                  <a:lnTo>
                    <a:pt x="33337" y="75238"/>
                  </a:lnTo>
                  <a:close/>
                </a:path>
                <a:path w="76200" h="1084579">
                  <a:moveTo>
                    <a:pt x="42862" y="1007999"/>
                  </a:moveTo>
                  <a:lnTo>
                    <a:pt x="38100" y="1007999"/>
                  </a:lnTo>
                  <a:lnTo>
                    <a:pt x="42862" y="1008960"/>
                  </a:lnTo>
                  <a:lnTo>
                    <a:pt x="42862" y="1007999"/>
                  </a:lnTo>
                  <a:close/>
                </a:path>
                <a:path w="76200" h="1084579">
                  <a:moveTo>
                    <a:pt x="42862" y="38096"/>
                  </a:moveTo>
                  <a:lnTo>
                    <a:pt x="33337" y="38096"/>
                  </a:lnTo>
                  <a:lnTo>
                    <a:pt x="33339" y="75238"/>
                  </a:lnTo>
                  <a:lnTo>
                    <a:pt x="38100" y="76200"/>
                  </a:lnTo>
                  <a:lnTo>
                    <a:pt x="42862" y="75238"/>
                  </a:lnTo>
                  <a:lnTo>
                    <a:pt x="42862" y="38096"/>
                  </a:lnTo>
                  <a:close/>
                </a:path>
                <a:path w="76200" h="1084579">
                  <a:moveTo>
                    <a:pt x="42862" y="75238"/>
                  </a:moveTo>
                  <a:lnTo>
                    <a:pt x="38100" y="76200"/>
                  </a:lnTo>
                  <a:lnTo>
                    <a:pt x="42862" y="76200"/>
                  </a:lnTo>
                  <a:lnTo>
                    <a:pt x="42862" y="75238"/>
                  </a:lnTo>
                  <a:close/>
                </a:path>
                <a:path w="76200" h="1084579">
                  <a:moveTo>
                    <a:pt x="76199" y="38096"/>
                  </a:moveTo>
                  <a:lnTo>
                    <a:pt x="42862" y="38096"/>
                  </a:lnTo>
                  <a:lnTo>
                    <a:pt x="42862" y="75238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6199" y="38096"/>
                  </a:lnTo>
                  <a:close/>
                </a:path>
                <a:path w="76200" h="1084579">
                  <a:moveTo>
                    <a:pt x="38100" y="0"/>
                  </a:moveTo>
                  <a:lnTo>
                    <a:pt x="23274" y="2993"/>
                  </a:lnTo>
                  <a:lnTo>
                    <a:pt x="11163" y="11158"/>
                  </a:lnTo>
                  <a:lnTo>
                    <a:pt x="2995" y="23268"/>
                  </a:lnTo>
                  <a:lnTo>
                    <a:pt x="0" y="38100"/>
                  </a:lnTo>
                  <a:lnTo>
                    <a:pt x="2995" y="52931"/>
                  </a:lnTo>
                  <a:lnTo>
                    <a:pt x="11163" y="65041"/>
                  </a:lnTo>
                  <a:lnTo>
                    <a:pt x="23274" y="73206"/>
                  </a:lnTo>
                  <a:lnTo>
                    <a:pt x="33337" y="75238"/>
                  </a:lnTo>
                  <a:lnTo>
                    <a:pt x="33337" y="38096"/>
                  </a:lnTo>
                  <a:lnTo>
                    <a:pt x="76199" y="38096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A7CD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857483" y="3610330"/>
              <a:ext cx="0" cy="1008380"/>
            </a:xfrm>
            <a:custGeom>
              <a:avLst/>
              <a:gdLst/>
              <a:ahLst/>
              <a:cxnLst/>
              <a:rect l="l" t="t" r="r" b="b"/>
              <a:pathLst>
                <a:path w="0" h="1008379">
                  <a:moveTo>
                    <a:pt x="0" y="0"/>
                  </a:moveTo>
                  <a:lnTo>
                    <a:pt x="0" y="1007999"/>
                  </a:lnTo>
                </a:path>
              </a:pathLst>
            </a:custGeom>
            <a:solidFill>
              <a:srgbClr val="252D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819383" y="3572230"/>
              <a:ext cx="76200" cy="1084580"/>
            </a:xfrm>
            <a:custGeom>
              <a:avLst/>
              <a:gdLst/>
              <a:ahLst/>
              <a:cxnLst/>
              <a:rect l="l" t="t" r="r" b="b"/>
              <a:pathLst>
                <a:path w="76200" h="1084579">
                  <a:moveTo>
                    <a:pt x="33337" y="1008960"/>
                  </a:moveTo>
                  <a:lnTo>
                    <a:pt x="23268" y="1010992"/>
                  </a:lnTo>
                  <a:lnTo>
                    <a:pt x="11158" y="1019157"/>
                  </a:lnTo>
                  <a:lnTo>
                    <a:pt x="2993" y="1031268"/>
                  </a:lnTo>
                  <a:lnTo>
                    <a:pt x="0" y="1046099"/>
                  </a:lnTo>
                  <a:lnTo>
                    <a:pt x="2993" y="1060930"/>
                  </a:lnTo>
                  <a:lnTo>
                    <a:pt x="11158" y="1073040"/>
                  </a:lnTo>
                  <a:lnTo>
                    <a:pt x="23268" y="1081205"/>
                  </a:lnTo>
                  <a:lnTo>
                    <a:pt x="38100" y="1084199"/>
                  </a:lnTo>
                  <a:lnTo>
                    <a:pt x="52931" y="1081205"/>
                  </a:lnTo>
                  <a:lnTo>
                    <a:pt x="65041" y="1073040"/>
                  </a:lnTo>
                  <a:lnTo>
                    <a:pt x="73206" y="1060930"/>
                  </a:lnTo>
                  <a:lnTo>
                    <a:pt x="76200" y="1046099"/>
                  </a:lnTo>
                  <a:lnTo>
                    <a:pt x="33337" y="1046099"/>
                  </a:lnTo>
                  <a:lnTo>
                    <a:pt x="33337" y="1008960"/>
                  </a:lnTo>
                  <a:close/>
                </a:path>
                <a:path w="76200" h="1084579">
                  <a:moveTo>
                    <a:pt x="38100" y="1007999"/>
                  </a:moveTo>
                  <a:lnTo>
                    <a:pt x="33337" y="1008960"/>
                  </a:lnTo>
                  <a:lnTo>
                    <a:pt x="33337" y="1046099"/>
                  </a:lnTo>
                  <a:lnTo>
                    <a:pt x="42862" y="1046099"/>
                  </a:lnTo>
                  <a:lnTo>
                    <a:pt x="42862" y="1008960"/>
                  </a:lnTo>
                  <a:lnTo>
                    <a:pt x="38100" y="1007999"/>
                  </a:lnTo>
                  <a:close/>
                </a:path>
                <a:path w="76200" h="1084579">
                  <a:moveTo>
                    <a:pt x="42862" y="1008960"/>
                  </a:moveTo>
                  <a:lnTo>
                    <a:pt x="42862" y="1046099"/>
                  </a:lnTo>
                  <a:lnTo>
                    <a:pt x="76200" y="1046099"/>
                  </a:lnTo>
                  <a:lnTo>
                    <a:pt x="73206" y="1031268"/>
                  </a:lnTo>
                  <a:lnTo>
                    <a:pt x="65041" y="1019157"/>
                  </a:lnTo>
                  <a:lnTo>
                    <a:pt x="52931" y="1010992"/>
                  </a:lnTo>
                  <a:lnTo>
                    <a:pt x="42862" y="1008960"/>
                  </a:lnTo>
                  <a:close/>
                </a:path>
                <a:path w="76200" h="1084579">
                  <a:moveTo>
                    <a:pt x="33337" y="75238"/>
                  </a:moveTo>
                  <a:lnTo>
                    <a:pt x="33337" y="1008960"/>
                  </a:lnTo>
                  <a:lnTo>
                    <a:pt x="38100" y="1007999"/>
                  </a:lnTo>
                  <a:lnTo>
                    <a:pt x="42862" y="1007999"/>
                  </a:lnTo>
                  <a:lnTo>
                    <a:pt x="42862" y="76200"/>
                  </a:lnTo>
                  <a:lnTo>
                    <a:pt x="38100" y="76200"/>
                  </a:lnTo>
                  <a:lnTo>
                    <a:pt x="33337" y="75238"/>
                  </a:lnTo>
                  <a:close/>
                </a:path>
                <a:path w="76200" h="1084579">
                  <a:moveTo>
                    <a:pt x="42862" y="1007999"/>
                  </a:moveTo>
                  <a:lnTo>
                    <a:pt x="38100" y="1007999"/>
                  </a:lnTo>
                  <a:lnTo>
                    <a:pt x="42862" y="1008960"/>
                  </a:lnTo>
                  <a:lnTo>
                    <a:pt x="42862" y="1007999"/>
                  </a:lnTo>
                  <a:close/>
                </a:path>
                <a:path w="76200" h="1084579">
                  <a:moveTo>
                    <a:pt x="42862" y="38096"/>
                  </a:moveTo>
                  <a:lnTo>
                    <a:pt x="33337" y="38096"/>
                  </a:lnTo>
                  <a:lnTo>
                    <a:pt x="33337" y="75238"/>
                  </a:lnTo>
                  <a:lnTo>
                    <a:pt x="38100" y="76200"/>
                  </a:lnTo>
                  <a:lnTo>
                    <a:pt x="42862" y="75238"/>
                  </a:lnTo>
                  <a:lnTo>
                    <a:pt x="42862" y="38096"/>
                  </a:lnTo>
                  <a:close/>
                </a:path>
                <a:path w="76200" h="1084579">
                  <a:moveTo>
                    <a:pt x="42862" y="75238"/>
                  </a:moveTo>
                  <a:lnTo>
                    <a:pt x="38100" y="76200"/>
                  </a:lnTo>
                  <a:lnTo>
                    <a:pt x="42862" y="76200"/>
                  </a:lnTo>
                  <a:lnTo>
                    <a:pt x="42862" y="75238"/>
                  </a:lnTo>
                  <a:close/>
                </a:path>
                <a:path w="76200" h="1084579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3337" y="75238"/>
                  </a:lnTo>
                  <a:lnTo>
                    <a:pt x="33337" y="38096"/>
                  </a:lnTo>
                  <a:lnTo>
                    <a:pt x="76199" y="38096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  <a:path w="76200" h="1084579">
                  <a:moveTo>
                    <a:pt x="76199" y="38096"/>
                  </a:moveTo>
                  <a:lnTo>
                    <a:pt x="42862" y="38096"/>
                  </a:lnTo>
                  <a:lnTo>
                    <a:pt x="42862" y="75238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6199" y="38096"/>
                  </a:lnTo>
                  <a:close/>
                </a:path>
              </a:pathLst>
            </a:custGeom>
            <a:solidFill>
              <a:srgbClr val="A7CD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373416" y="3610330"/>
              <a:ext cx="0" cy="1008380"/>
            </a:xfrm>
            <a:custGeom>
              <a:avLst/>
              <a:gdLst/>
              <a:ahLst/>
              <a:cxnLst/>
              <a:rect l="l" t="t" r="r" b="b"/>
              <a:pathLst>
                <a:path w="0" h="1008379">
                  <a:moveTo>
                    <a:pt x="0" y="0"/>
                  </a:moveTo>
                  <a:lnTo>
                    <a:pt x="0" y="1007999"/>
                  </a:lnTo>
                </a:path>
              </a:pathLst>
            </a:custGeom>
            <a:solidFill>
              <a:srgbClr val="252D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335317" y="3572230"/>
              <a:ext cx="76200" cy="1084580"/>
            </a:xfrm>
            <a:custGeom>
              <a:avLst/>
              <a:gdLst/>
              <a:ahLst/>
              <a:cxnLst/>
              <a:rect l="l" t="t" r="r" b="b"/>
              <a:pathLst>
                <a:path w="76200" h="1084579">
                  <a:moveTo>
                    <a:pt x="33337" y="1008960"/>
                  </a:moveTo>
                  <a:lnTo>
                    <a:pt x="23268" y="1010992"/>
                  </a:lnTo>
                  <a:lnTo>
                    <a:pt x="11158" y="1019157"/>
                  </a:lnTo>
                  <a:lnTo>
                    <a:pt x="2993" y="1031268"/>
                  </a:lnTo>
                  <a:lnTo>
                    <a:pt x="0" y="1046099"/>
                  </a:lnTo>
                  <a:lnTo>
                    <a:pt x="2993" y="1060930"/>
                  </a:lnTo>
                  <a:lnTo>
                    <a:pt x="11158" y="1073040"/>
                  </a:lnTo>
                  <a:lnTo>
                    <a:pt x="23268" y="1081205"/>
                  </a:lnTo>
                  <a:lnTo>
                    <a:pt x="38100" y="1084199"/>
                  </a:lnTo>
                  <a:lnTo>
                    <a:pt x="52931" y="1081205"/>
                  </a:lnTo>
                  <a:lnTo>
                    <a:pt x="65041" y="1073040"/>
                  </a:lnTo>
                  <a:lnTo>
                    <a:pt x="73206" y="1060930"/>
                  </a:lnTo>
                  <a:lnTo>
                    <a:pt x="76200" y="1046099"/>
                  </a:lnTo>
                  <a:lnTo>
                    <a:pt x="33337" y="1046099"/>
                  </a:lnTo>
                  <a:lnTo>
                    <a:pt x="33337" y="1008960"/>
                  </a:lnTo>
                  <a:close/>
                </a:path>
                <a:path w="76200" h="1084579">
                  <a:moveTo>
                    <a:pt x="38100" y="1007999"/>
                  </a:moveTo>
                  <a:lnTo>
                    <a:pt x="33337" y="1008960"/>
                  </a:lnTo>
                  <a:lnTo>
                    <a:pt x="33337" y="1046099"/>
                  </a:lnTo>
                  <a:lnTo>
                    <a:pt x="42862" y="1046099"/>
                  </a:lnTo>
                  <a:lnTo>
                    <a:pt x="42862" y="1008960"/>
                  </a:lnTo>
                  <a:lnTo>
                    <a:pt x="38100" y="1007999"/>
                  </a:lnTo>
                  <a:close/>
                </a:path>
                <a:path w="76200" h="1084579">
                  <a:moveTo>
                    <a:pt x="42862" y="1008960"/>
                  </a:moveTo>
                  <a:lnTo>
                    <a:pt x="42862" y="1046099"/>
                  </a:lnTo>
                  <a:lnTo>
                    <a:pt x="76200" y="1046099"/>
                  </a:lnTo>
                  <a:lnTo>
                    <a:pt x="73206" y="1031268"/>
                  </a:lnTo>
                  <a:lnTo>
                    <a:pt x="65041" y="1019157"/>
                  </a:lnTo>
                  <a:lnTo>
                    <a:pt x="52931" y="1010992"/>
                  </a:lnTo>
                  <a:lnTo>
                    <a:pt x="42862" y="1008960"/>
                  </a:lnTo>
                  <a:close/>
                </a:path>
                <a:path w="76200" h="1084579">
                  <a:moveTo>
                    <a:pt x="33337" y="75238"/>
                  </a:moveTo>
                  <a:lnTo>
                    <a:pt x="33337" y="1008960"/>
                  </a:lnTo>
                  <a:lnTo>
                    <a:pt x="38100" y="1007999"/>
                  </a:lnTo>
                  <a:lnTo>
                    <a:pt x="42862" y="1007999"/>
                  </a:lnTo>
                  <a:lnTo>
                    <a:pt x="42862" y="76200"/>
                  </a:lnTo>
                  <a:lnTo>
                    <a:pt x="38100" y="76200"/>
                  </a:lnTo>
                  <a:lnTo>
                    <a:pt x="33337" y="75238"/>
                  </a:lnTo>
                  <a:close/>
                </a:path>
                <a:path w="76200" h="1084579">
                  <a:moveTo>
                    <a:pt x="42862" y="1007999"/>
                  </a:moveTo>
                  <a:lnTo>
                    <a:pt x="38100" y="1007999"/>
                  </a:lnTo>
                  <a:lnTo>
                    <a:pt x="42862" y="1008960"/>
                  </a:lnTo>
                  <a:lnTo>
                    <a:pt x="42862" y="1007999"/>
                  </a:lnTo>
                  <a:close/>
                </a:path>
                <a:path w="76200" h="1084579">
                  <a:moveTo>
                    <a:pt x="42862" y="38096"/>
                  </a:moveTo>
                  <a:lnTo>
                    <a:pt x="33337" y="38096"/>
                  </a:lnTo>
                  <a:lnTo>
                    <a:pt x="33337" y="75238"/>
                  </a:lnTo>
                  <a:lnTo>
                    <a:pt x="38100" y="76200"/>
                  </a:lnTo>
                  <a:lnTo>
                    <a:pt x="42862" y="75238"/>
                  </a:lnTo>
                  <a:lnTo>
                    <a:pt x="42862" y="38096"/>
                  </a:lnTo>
                  <a:close/>
                </a:path>
                <a:path w="76200" h="1084579">
                  <a:moveTo>
                    <a:pt x="42862" y="75238"/>
                  </a:moveTo>
                  <a:lnTo>
                    <a:pt x="38100" y="76200"/>
                  </a:lnTo>
                  <a:lnTo>
                    <a:pt x="42862" y="76200"/>
                  </a:lnTo>
                  <a:lnTo>
                    <a:pt x="42862" y="75238"/>
                  </a:lnTo>
                  <a:close/>
                </a:path>
                <a:path w="76200" h="1084579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3337" y="75238"/>
                  </a:lnTo>
                  <a:lnTo>
                    <a:pt x="33337" y="38096"/>
                  </a:lnTo>
                  <a:lnTo>
                    <a:pt x="76199" y="38096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  <a:path w="76200" h="1084579">
                  <a:moveTo>
                    <a:pt x="76199" y="38096"/>
                  </a:moveTo>
                  <a:lnTo>
                    <a:pt x="42862" y="38096"/>
                  </a:lnTo>
                  <a:lnTo>
                    <a:pt x="42862" y="75238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6199" y="38096"/>
                  </a:lnTo>
                  <a:close/>
                </a:path>
              </a:pathLst>
            </a:custGeom>
            <a:solidFill>
              <a:srgbClr val="A7CD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889591" y="3610330"/>
              <a:ext cx="0" cy="1008380"/>
            </a:xfrm>
            <a:custGeom>
              <a:avLst/>
              <a:gdLst/>
              <a:ahLst/>
              <a:cxnLst/>
              <a:rect l="l" t="t" r="r" b="b"/>
              <a:pathLst>
                <a:path w="0" h="1008379">
                  <a:moveTo>
                    <a:pt x="0" y="0"/>
                  </a:moveTo>
                  <a:lnTo>
                    <a:pt x="0" y="1007999"/>
                  </a:lnTo>
                </a:path>
              </a:pathLst>
            </a:custGeom>
            <a:solidFill>
              <a:srgbClr val="252D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851491" y="3572230"/>
              <a:ext cx="76200" cy="1084580"/>
            </a:xfrm>
            <a:custGeom>
              <a:avLst/>
              <a:gdLst/>
              <a:ahLst/>
              <a:cxnLst/>
              <a:rect l="l" t="t" r="r" b="b"/>
              <a:pathLst>
                <a:path w="76200" h="1084579">
                  <a:moveTo>
                    <a:pt x="33337" y="1008960"/>
                  </a:moveTo>
                  <a:lnTo>
                    <a:pt x="23268" y="1010992"/>
                  </a:lnTo>
                  <a:lnTo>
                    <a:pt x="11158" y="1019157"/>
                  </a:lnTo>
                  <a:lnTo>
                    <a:pt x="2993" y="1031268"/>
                  </a:lnTo>
                  <a:lnTo>
                    <a:pt x="0" y="1046099"/>
                  </a:lnTo>
                  <a:lnTo>
                    <a:pt x="2993" y="1060930"/>
                  </a:lnTo>
                  <a:lnTo>
                    <a:pt x="11158" y="1073040"/>
                  </a:lnTo>
                  <a:lnTo>
                    <a:pt x="23268" y="1081205"/>
                  </a:lnTo>
                  <a:lnTo>
                    <a:pt x="38100" y="1084199"/>
                  </a:lnTo>
                  <a:lnTo>
                    <a:pt x="52931" y="1081205"/>
                  </a:lnTo>
                  <a:lnTo>
                    <a:pt x="65041" y="1073040"/>
                  </a:lnTo>
                  <a:lnTo>
                    <a:pt x="73206" y="1060930"/>
                  </a:lnTo>
                  <a:lnTo>
                    <a:pt x="76200" y="1046099"/>
                  </a:lnTo>
                  <a:lnTo>
                    <a:pt x="33337" y="1046099"/>
                  </a:lnTo>
                  <a:lnTo>
                    <a:pt x="33337" y="1008960"/>
                  </a:lnTo>
                  <a:close/>
                </a:path>
                <a:path w="76200" h="1084579">
                  <a:moveTo>
                    <a:pt x="38100" y="1007999"/>
                  </a:moveTo>
                  <a:lnTo>
                    <a:pt x="33337" y="1008960"/>
                  </a:lnTo>
                  <a:lnTo>
                    <a:pt x="33337" y="1046099"/>
                  </a:lnTo>
                  <a:lnTo>
                    <a:pt x="42862" y="1046099"/>
                  </a:lnTo>
                  <a:lnTo>
                    <a:pt x="42862" y="1008960"/>
                  </a:lnTo>
                  <a:lnTo>
                    <a:pt x="38100" y="1007999"/>
                  </a:lnTo>
                  <a:close/>
                </a:path>
                <a:path w="76200" h="1084579">
                  <a:moveTo>
                    <a:pt x="42862" y="1008960"/>
                  </a:moveTo>
                  <a:lnTo>
                    <a:pt x="42862" y="1046099"/>
                  </a:lnTo>
                  <a:lnTo>
                    <a:pt x="76200" y="1046099"/>
                  </a:lnTo>
                  <a:lnTo>
                    <a:pt x="73206" y="1031268"/>
                  </a:lnTo>
                  <a:lnTo>
                    <a:pt x="65041" y="1019157"/>
                  </a:lnTo>
                  <a:lnTo>
                    <a:pt x="52931" y="1010992"/>
                  </a:lnTo>
                  <a:lnTo>
                    <a:pt x="42862" y="1008960"/>
                  </a:lnTo>
                  <a:close/>
                </a:path>
                <a:path w="76200" h="1084579">
                  <a:moveTo>
                    <a:pt x="33337" y="75238"/>
                  </a:moveTo>
                  <a:lnTo>
                    <a:pt x="33337" y="1008960"/>
                  </a:lnTo>
                  <a:lnTo>
                    <a:pt x="38100" y="1007999"/>
                  </a:lnTo>
                  <a:lnTo>
                    <a:pt x="42862" y="1007999"/>
                  </a:lnTo>
                  <a:lnTo>
                    <a:pt x="42862" y="76200"/>
                  </a:lnTo>
                  <a:lnTo>
                    <a:pt x="38100" y="76200"/>
                  </a:lnTo>
                  <a:lnTo>
                    <a:pt x="33337" y="75238"/>
                  </a:lnTo>
                  <a:close/>
                </a:path>
                <a:path w="76200" h="1084579">
                  <a:moveTo>
                    <a:pt x="42862" y="1007999"/>
                  </a:moveTo>
                  <a:lnTo>
                    <a:pt x="38100" y="1007999"/>
                  </a:lnTo>
                  <a:lnTo>
                    <a:pt x="42862" y="1008960"/>
                  </a:lnTo>
                  <a:lnTo>
                    <a:pt x="42862" y="1007999"/>
                  </a:lnTo>
                  <a:close/>
                </a:path>
                <a:path w="76200" h="1084579">
                  <a:moveTo>
                    <a:pt x="42862" y="38096"/>
                  </a:moveTo>
                  <a:lnTo>
                    <a:pt x="33337" y="38096"/>
                  </a:lnTo>
                  <a:lnTo>
                    <a:pt x="33337" y="75238"/>
                  </a:lnTo>
                  <a:lnTo>
                    <a:pt x="38100" y="76200"/>
                  </a:lnTo>
                  <a:lnTo>
                    <a:pt x="42862" y="75238"/>
                  </a:lnTo>
                  <a:lnTo>
                    <a:pt x="42862" y="38096"/>
                  </a:lnTo>
                  <a:close/>
                </a:path>
                <a:path w="76200" h="1084579">
                  <a:moveTo>
                    <a:pt x="42862" y="75238"/>
                  </a:moveTo>
                  <a:lnTo>
                    <a:pt x="38100" y="76200"/>
                  </a:lnTo>
                  <a:lnTo>
                    <a:pt x="42862" y="76200"/>
                  </a:lnTo>
                  <a:lnTo>
                    <a:pt x="42862" y="75238"/>
                  </a:lnTo>
                  <a:close/>
                </a:path>
                <a:path w="76200" h="1084579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3337" y="75238"/>
                  </a:lnTo>
                  <a:lnTo>
                    <a:pt x="33337" y="38096"/>
                  </a:lnTo>
                  <a:lnTo>
                    <a:pt x="76199" y="38096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  <a:path w="76200" h="1084579">
                  <a:moveTo>
                    <a:pt x="76199" y="38096"/>
                  </a:moveTo>
                  <a:lnTo>
                    <a:pt x="42862" y="38096"/>
                  </a:lnTo>
                  <a:lnTo>
                    <a:pt x="42862" y="75238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6199" y="38096"/>
                  </a:lnTo>
                  <a:close/>
                </a:path>
              </a:pathLst>
            </a:custGeom>
            <a:solidFill>
              <a:srgbClr val="A7CD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10529734" y="3592067"/>
            <a:ext cx="1275715" cy="791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 Light"/>
                <a:cs typeface="Calibri Light"/>
              </a:rPr>
              <a:t>EFMFM</a:t>
            </a:r>
            <a:endParaRPr sz="1400">
              <a:latin typeface="Calibri Light"/>
              <a:cs typeface="Calibri Light"/>
            </a:endParaRPr>
          </a:p>
          <a:p>
            <a:pPr algn="ctr">
              <a:lnSpc>
                <a:spcPts val="1370"/>
              </a:lnSpc>
              <a:spcBef>
                <a:spcPts val="40"/>
              </a:spcBef>
            </a:pPr>
            <a:r>
              <a:rPr dirty="0" sz="1150" spc="-10">
                <a:solidFill>
                  <a:srgbClr val="4C847A"/>
                </a:solidFill>
                <a:latin typeface="Calibri Light"/>
                <a:cs typeface="Calibri Light"/>
              </a:rPr>
              <a:t>Logix</a:t>
            </a:r>
            <a:endParaRPr sz="1150">
              <a:latin typeface="Calibri Light"/>
              <a:cs typeface="Calibri Light"/>
            </a:endParaRPr>
          </a:p>
          <a:p>
            <a:pPr algn="ctr">
              <a:lnSpc>
                <a:spcPts val="1430"/>
              </a:lnSpc>
            </a:pPr>
            <a:r>
              <a:rPr dirty="0" sz="1200">
                <a:solidFill>
                  <a:srgbClr val="7F7F7F"/>
                </a:solidFill>
                <a:latin typeface="Calibri Light"/>
                <a:cs typeface="Calibri Light"/>
              </a:rPr>
              <a:t>Middle</a:t>
            </a:r>
            <a:r>
              <a:rPr dirty="0" sz="1200" spc="-4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7F7F7F"/>
                </a:solidFill>
                <a:latin typeface="Calibri Light"/>
                <a:cs typeface="Calibri Light"/>
              </a:rPr>
              <a:t>Mile</a:t>
            </a:r>
            <a:r>
              <a:rPr dirty="0" sz="1200" spc="-4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delivery</a:t>
            </a:r>
            <a:endParaRPr sz="12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10">
                <a:solidFill>
                  <a:srgbClr val="7F7F7F"/>
                </a:solidFill>
                <a:latin typeface="Calibri Light"/>
                <a:cs typeface="Calibri Light"/>
              </a:rPr>
              <a:t>Solution</a:t>
            </a:r>
            <a:endParaRPr sz="1200">
              <a:latin typeface="Calibri Light"/>
              <a:cs typeface="Calibri Light"/>
            </a:endParaRPr>
          </a:p>
        </p:txBody>
      </p:sp>
      <p:pic>
        <p:nvPicPr>
          <p:cNvPr id="69" name="object 6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111538" y="5384441"/>
            <a:ext cx="646122" cy="248094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127248" y="5907023"/>
            <a:ext cx="524255" cy="313943"/>
          </a:xfrm>
          <a:prstGeom prst="rect">
            <a:avLst/>
          </a:prstGeom>
        </p:spPr>
      </p:pic>
      <p:sp>
        <p:nvSpPr>
          <p:cNvPr id="71" name="object 7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72" name="object 7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73" name="object 73" descr=""/>
          <p:cNvSpPr txBox="1"/>
          <p:nvPr/>
        </p:nvSpPr>
        <p:spPr>
          <a:xfrm>
            <a:off x="383524" y="6593116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latin typeface="Calibri"/>
                <a:cs typeface="Calibri"/>
              </a:rPr>
              <a:t>NGFV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India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Pvt.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Ltd.|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  <a:hlinkClick r:id="rId31"/>
              </a:rPr>
              <a:t>www.efmfm.com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352" y="94488"/>
            <a:ext cx="1447800" cy="5364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/>
              <a:t>ETMS</a:t>
            </a:r>
            <a:r>
              <a:rPr dirty="0" spc="-65" b="0">
                <a:latin typeface="Times New Roman"/>
                <a:cs typeface="Times New Roman"/>
              </a:rPr>
              <a:t> </a:t>
            </a:r>
            <a:r>
              <a:rPr dirty="0" spc="-10"/>
              <a:t>Modules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4342129"/>
            <a:ext cx="4137977" cy="20929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90944" y="3941571"/>
            <a:ext cx="29965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252D76"/>
                </a:solidFill>
                <a:latin typeface="Calibri"/>
                <a:cs typeface="Calibri"/>
              </a:rPr>
              <a:t>Command</a:t>
            </a:r>
            <a:r>
              <a:rPr dirty="0" sz="1600" spc="-60">
                <a:solidFill>
                  <a:srgbClr val="252D76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252D76"/>
                </a:solidFill>
                <a:latin typeface="Calibri"/>
                <a:cs typeface="Calibri"/>
              </a:rPr>
              <a:t>Center</a:t>
            </a:r>
            <a:r>
              <a:rPr dirty="0" sz="1600" spc="-55">
                <a:solidFill>
                  <a:srgbClr val="252D76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252D76"/>
                </a:solidFill>
                <a:latin typeface="Calibri"/>
                <a:cs typeface="Calibri"/>
              </a:rPr>
              <a:t>/Web</a:t>
            </a:r>
            <a:r>
              <a:rPr dirty="0" sz="1600" spc="-55">
                <a:solidFill>
                  <a:srgbClr val="252D76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252D76"/>
                </a:solidFill>
                <a:latin typeface="Calibri"/>
                <a:cs typeface="Calibri"/>
              </a:rPr>
              <a:t>Dashboard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38263" y="4363211"/>
            <a:ext cx="7245984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web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platform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b="1">
                <a:latin typeface="Calibri"/>
                <a:cs typeface="Calibri"/>
              </a:rPr>
              <a:t>efmfm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is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hosted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cloud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can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be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accessed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from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anywhere.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Calibri"/>
                <a:cs typeface="Calibri"/>
              </a:rPr>
              <a:t>transport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manager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can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easily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Manage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booking,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Ongoing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trips,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Calibri"/>
                <a:cs typeface="Calibri"/>
              </a:rPr>
              <a:t>Real-</a:t>
            </a:r>
            <a:r>
              <a:rPr dirty="0" sz="1400">
                <a:latin typeface="Calibri"/>
                <a:cs typeface="Calibri"/>
              </a:rPr>
              <a:t>time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tracking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&amp;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analysis,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MIS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Calibri"/>
                <a:cs typeface="Calibri"/>
              </a:rPr>
              <a:t>reports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as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he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has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full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control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operations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through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web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portal.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An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operations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dashboard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provides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Calibri"/>
                <a:cs typeface="Calibri"/>
              </a:rPr>
              <a:t>a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quick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view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all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trips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issues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need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be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addressed.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Also,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we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provide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Calibri"/>
                <a:cs typeface="Calibri"/>
              </a:rPr>
              <a:t>management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dashboard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shows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Calibri"/>
                <a:cs typeface="Calibri"/>
              </a:rPr>
              <a:t>long-</a:t>
            </a:r>
            <a:r>
              <a:rPr dirty="0" sz="1400">
                <a:latin typeface="Calibri"/>
                <a:cs typeface="Calibri"/>
              </a:rPr>
              <a:t>term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strategic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view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operations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profitability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analysis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Calibri"/>
                <a:cs typeface="Calibri"/>
              </a:rPr>
              <a:t>the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Calibri"/>
                <a:cs typeface="Calibri"/>
              </a:rPr>
              <a:t>business.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38263" y="5744970"/>
            <a:ext cx="107442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3515" algn="l"/>
              </a:tabLst>
            </a:pPr>
            <a:r>
              <a:rPr dirty="0" sz="1200" spc="-10">
                <a:latin typeface="Calibri"/>
                <a:cs typeface="Calibri"/>
              </a:rPr>
              <a:t>Rostering</a:t>
            </a:r>
            <a:endParaRPr sz="1200">
              <a:latin typeface="Calibri"/>
              <a:cs typeface="Calibri"/>
            </a:endParaRPr>
          </a:p>
          <a:p>
            <a:pPr marL="183515" indent="-170815">
              <a:lnSpc>
                <a:spcPts val="1415"/>
              </a:lnSpc>
              <a:spcBef>
                <a:spcPts val="70"/>
              </a:spcBef>
              <a:buFont typeface="Arial"/>
              <a:buChar char="•"/>
              <a:tabLst>
                <a:tab pos="183515" algn="l"/>
              </a:tabLst>
            </a:pPr>
            <a:r>
              <a:rPr dirty="0" sz="1200">
                <a:latin typeface="Calibri"/>
                <a:cs typeface="Calibri"/>
              </a:rPr>
              <a:t>Cab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Calibri"/>
                <a:cs typeface="Calibri"/>
              </a:rPr>
              <a:t>allocation</a:t>
            </a:r>
            <a:endParaRPr sz="1200">
              <a:latin typeface="Calibri"/>
              <a:cs typeface="Calibri"/>
            </a:endParaRPr>
          </a:p>
          <a:p>
            <a:pPr marL="183515" indent="-170815">
              <a:lnSpc>
                <a:spcPts val="1415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1200">
                <a:latin typeface="Calibri"/>
                <a:cs typeface="Calibri"/>
              </a:rPr>
              <a:t>Live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Calibri"/>
                <a:cs typeface="Calibri"/>
              </a:rPr>
              <a:t>Tracking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78645" y="5744970"/>
            <a:ext cx="151003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3515" algn="l"/>
              </a:tabLst>
            </a:pPr>
            <a:r>
              <a:rPr dirty="0" sz="1200" spc="-10">
                <a:latin typeface="Calibri"/>
                <a:cs typeface="Calibri"/>
              </a:rPr>
              <a:t>Reports</a:t>
            </a:r>
            <a:endParaRPr sz="1200">
              <a:latin typeface="Calibri"/>
              <a:cs typeface="Calibri"/>
            </a:endParaRPr>
          </a:p>
          <a:p>
            <a:pPr marL="183515" indent="-170815">
              <a:lnSpc>
                <a:spcPts val="1415"/>
              </a:lnSpc>
              <a:spcBef>
                <a:spcPts val="70"/>
              </a:spcBef>
              <a:buFont typeface="Arial"/>
              <a:buChar char="•"/>
              <a:tabLst>
                <a:tab pos="183515" algn="l"/>
              </a:tabLst>
            </a:pPr>
            <a:r>
              <a:rPr dirty="0" sz="1200">
                <a:latin typeface="Calibri"/>
                <a:cs typeface="Calibri"/>
              </a:rPr>
              <a:t>Financial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Calibri"/>
                <a:cs typeface="Calibri"/>
              </a:rPr>
              <a:t>Analytics</a:t>
            </a:r>
            <a:endParaRPr sz="1200">
              <a:latin typeface="Calibri"/>
              <a:cs typeface="Calibri"/>
            </a:endParaRPr>
          </a:p>
          <a:p>
            <a:pPr marL="183515" indent="-170815">
              <a:lnSpc>
                <a:spcPts val="1415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1200">
                <a:latin typeface="Calibri"/>
                <a:cs typeface="Calibri"/>
              </a:rPr>
              <a:t>Vendor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079" y="1341119"/>
            <a:ext cx="1274064" cy="21915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5630" y="1290625"/>
            <a:ext cx="266377" cy="26631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48813" y="902715"/>
            <a:ext cx="2529840" cy="613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252D76"/>
                </a:solidFill>
                <a:latin typeface="Calibri"/>
                <a:cs typeface="Calibri"/>
              </a:rPr>
              <a:t>Employee</a:t>
            </a:r>
            <a:r>
              <a:rPr dirty="0" sz="1600" spc="-75">
                <a:solidFill>
                  <a:srgbClr val="252D76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252D76"/>
                </a:solidFill>
                <a:latin typeface="Calibri"/>
                <a:cs typeface="Calibri"/>
              </a:rPr>
              <a:t>Application</a:t>
            </a:r>
            <a:endParaRPr sz="1600">
              <a:latin typeface="Calibri"/>
              <a:cs typeface="Calibri"/>
            </a:endParaRPr>
          </a:p>
          <a:p>
            <a:pPr marL="1673225">
              <a:lnSpc>
                <a:spcPct val="100000"/>
              </a:lnSpc>
              <a:spcBef>
                <a:spcPts val="1385"/>
              </a:spcBef>
            </a:pPr>
            <a:r>
              <a:rPr dirty="0" sz="1100" b="1">
                <a:latin typeface="Calibri"/>
                <a:cs typeface="Calibri"/>
              </a:rPr>
              <a:t>Track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your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-25" b="1">
                <a:latin typeface="Calibri"/>
                <a:cs typeface="Calibri"/>
              </a:rPr>
              <a:t>cab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717" y="1624964"/>
            <a:ext cx="290194" cy="290131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063369" y="1658111"/>
            <a:ext cx="13582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Schedule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Management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039551" y="1987294"/>
            <a:ext cx="6292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SOS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Alerts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3638" y="2005614"/>
            <a:ext cx="230358" cy="23030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40789" y="2326460"/>
            <a:ext cx="216049" cy="216002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2018792" y="2301240"/>
            <a:ext cx="1582420" cy="821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Instant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Feedback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100" b="1">
                <a:latin typeface="Calibri"/>
                <a:cs typeface="Calibri"/>
              </a:rPr>
              <a:t>IVR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(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number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masked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calling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Calibri"/>
                <a:cs typeface="Calibri"/>
              </a:rPr>
              <a:t>)</a:t>
            </a:r>
            <a:endParaRPr sz="1000">
              <a:latin typeface="Calibri"/>
              <a:cs typeface="Calibri"/>
            </a:endParaRPr>
          </a:p>
          <a:p>
            <a:pPr marL="74295">
              <a:lnSpc>
                <a:spcPct val="100000"/>
              </a:lnSpc>
              <a:spcBef>
                <a:spcPts val="1155"/>
              </a:spcBef>
            </a:pPr>
            <a:r>
              <a:rPr dirty="0" sz="1100" b="1">
                <a:latin typeface="Calibri"/>
                <a:cs typeface="Calibri"/>
              </a:rPr>
              <a:t>Ad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hoc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cab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request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4174" y="2639096"/>
            <a:ext cx="189287" cy="189256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09775" y="2924771"/>
            <a:ext cx="278079" cy="27801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94421" y="3271132"/>
            <a:ext cx="308785" cy="308717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2063356" y="3297935"/>
            <a:ext cx="171894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Important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Office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Notification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267162" y="902715"/>
            <a:ext cx="15582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252D76"/>
                </a:solidFill>
                <a:latin typeface="Calibri"/>
                <a:cs typeface="Calibri"/>
              </a:rPr>
              <a:t>Driver</a:t>
            </a:r>
            <a:r>
              <a:rPr dirty="0" sz="1600" spc="-45">
                <a:solidFill>
                  <a:srgbClr val="252D76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252D76"/>
                </a:solidFill>
                <a:latin typeface="Calibri"/>
                <a:cs typeface="Calibri"/>
              </a:rPr>
              <a:t>Application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45864" y="1286255"/>
            <a:ext cx="1304544" cy="2246376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5663184" y="1344167"/>
            <a:ext cx="451484" cy="716280"/>
            <a:chOff x="5663184" y="1344167"/>
            <a:chExt cx="451484" cy="716280"/>
          </a:xfrm>
        </p:grpSpPr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36336" y="1344167"/>
              <a:ext cx="377951" cy="40538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63184" y="1658111"/>
              <a:ext cx="402336" cy="402336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6146837" y="1423415"/>
            <a:ext cx="1718945" cy="19519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Digital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trip-sheets</a:t>
            </a:r>
            <a:endParaRPr sz="11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1150"/>
              </a:spcBef>
            </a:pPr>
            <a:r>
              <a:rPr dirty="0" sz="1100" spc="-10" b="1">
                <a:latin typeface="Calibri"/>
                <a:cs typeface="Calibri"/>
              </a:rPr>
              <a:t>Multilingual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</a:pPr>
            <a:r>
              <a:rPr dirty="0" sz="1100" b="1">
                <a:latin typeface="Calibri"/>
                <a:cs typeface="Calibri"/>
              </a:rPr>
              <a:t>IVR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/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normal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20" b="1">
                <a:latin typeface="Calibri"/>
                <a:cs typeface="Calibri"/>
              </a:rPr>
              <a:t>calls</a:t>
            </a:r>
            <a:endParaRPr sz="1100">
              <a:latin typeface="Calibri"/>
              <a:cs typeface="Calibri"/>
            </a:endParaRPr>
          </a:p>
          <a:p>
            <a:pPr marL="27940" marR="414020">
              <a:lnSpc>
                <a:spcPct val="107300"/>
              </a:lnSpc>
              <a:spcBef>
                <a:spcPts val="960"/>
              </a:spcBef>
            </a:pPr>
            <a:r>
              <a:rPr dirty="0" sz="1100" b="1">
                <a:latin typeface="Calibri"/>
                <a:cs typeface="Calibri"/>
              </a:rPr>
              <a:t>Easy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navigation/voice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interface</a:t>
            </a:r>
            <a:endParaRPr sz="1100">
              <a:latin typeface="Calibri"/>
              <a:cs typeface="Calibri"/>
            </a:endParaRPr>
          </a:p>
          <a:p>
            <a:pPr marL="27940" marR="168910">
              <a:lnSpc>
                <a:spcPct val="105500"/>
              </a:lnSpc>
              <a:spcBef>
                <a:spcPts val="215"/>
              </a:spcBef>
            </a:pPr>
            <a:r>
              <a:rPr dirty="0" sz="1100" b="1">
                <a:latin typeface="Calibri"/>
                <a:cs typeface="Calibri"/>
              </a:rPr>
              <a:t>On-</a:t>
            </a:r>
            <a:r>
              <a:rPr dirty="0" sz="1100" spc="-10" b="1">
                <a:latin typeface="Calibri"/>
                <a:cs typeface="Calibri"/>
              </a:rPr>
              <a:t>boarding/off-boarding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–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Employee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&amp;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Escort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100" b="1">
                <a:latin typeface="Calibri"/>
                <a:cs typeface="Calibri"/>
              </a:rPr>
              <a:t>Important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Office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Notification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48528" y="2380488"/>
            <a:ext cx="286512" cy="256032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09488" y="2752344"/>
            <a:ext cx="228600" cy="231648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69864" y="3136392"/>
            <a:ext cx="310896" cy="310896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827776" y="2106167"/>
            <a:ext cx="192024" cy="192024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8315997" y="902715"/>
            <a:ext cx="14395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252D76"/>
                </a:solidFill>
                <a:latin typeface="Calibri"/>
                <a:cs typeface="Calibri"/>
              </a:rPr>
              <a:t>Field</a:t>
            </a:r>
            <a:r>
              <a:rPr dirty="0" sz="1600" spc="-65">
                <a:solidFill>
                  <a:srgbClr val="252D76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252D76"/>
                </a:solidFill>
                <a:latin typeface="Calibri"/>
                <a:cs typeface="Calibri"/>
              </a:rPr>
              <a:t>Application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38743" y="1283208"/>
            <a:ext cx="1350264" cy="2249424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10077945" y="1199441"/>
            <a:ext cx="1772920" cy="22402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100" b="1">
                <a:latin typeface="Calibri"/>
                <a:cs typeface="Calibri"/>
              </a:rPr>
              <a:t>Vendor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supervisors</a:t>
            </a:r>
            <a:r>
              <a:rPr dirty="0" sz="1100" spc="-55">
                <a:latin typeface="Times New Roman"/>
                <a:cs typeface="Times New Roman"/>
              </a:rPr>
              <a:t> </a:t>
            </a:r>
            <a:r>
              <a:rPr dirty="0" sz="1100" spc="-50" b="1">
                <a:latin typeface="Calibri"/>
                <a:cs typeface="Calibri"/>
              </a:rPr>
              <a:t>-</a:t>
            </a:r>
            <a:endParaRPr sz="1100">
              <a:latin typeface="Calibri"/>
              <a:cs typeface="Calibri"/>
            </a:endParaRPr>
          </a:p>
          <a:p>
            <a:pPr marL="12700" marR="164465">
              <a:lnSpc>
                <a:spcPct val="100000"/>
              </a:lnSpc>
              <a:spcBef>
                <a:spcPts val="80"/>
              </a:spcBef>
            </a:pPr>
            <a:r>
              <a:rPr dirty="0" sz="1000">
                <a:latin typeface="Calibri"/>
                <a:cs typeface="Calibri"/>
              </a:rPr>
              <a:t>Track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trips,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Assign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Ad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Calibri"/>
                <a:cs typeface="Calibri"/>
              </a:rPr>
              <a:t>hoc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Vehicle/drivers,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Changes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Calibri"/>
                <a:cs typeface="Calibri"/>
              </a:rPr>
              <a:t>route</a:t>
            </a:r>
            <a:endParaRPr sz="1000">
              <a:latin typeface="Calibri"/>
              <a:cs typeface="Calibri"/>
            </a:endParaRPr>
          </a:p>
          <a:p>
            <a:pPr marL="24130" marR="5080">
              <a:lnSpc>
                <a:spcPct val="102499"/>
              </a:lnSpc>
              <a:spcBef>
                <a:spcPts val="850"/>
              </a:spcBef>
            </a:pPr>
            <a:r>
              <a:rPr dirty="0" sz="1100" b="1">
                <a:latin typeface="Calibri"/>
                <a:cs typeface="Calibri"/>
              </a:rPr>
              <a:t>Transport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team-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Change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route,,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shift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vehicle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driver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real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time,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manage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unscheduled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employee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request</a:t>
            </a:r>
            <a:endParaRPr sz="1000">
              <a:latin typeface="Calibri"/>
              <a:cs typeface="Calibri"/>
            </a:endParaRPr>
          </a:p>
          <a:p>
            <a:pPr marL="62230" marR="168275">
              <a:lnSpc>
                <a:spcPct val="102899"/>
              </a:lnSpc>
              <a:spcBef>
                <a:spcPts val="459"/>
              </a:spcBef>
            </a:pPr>
            <a:r>
              <a:rPr dirty="0" sz="1100" b="1">
                <a:latin typeface="Calibri"/>
                <a:cs typeface="Calibri"/>
              </a:rPr>
              <a:t>Compliance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team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–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before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trip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vehicle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/drive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inspection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Calibri"/>
                <a:cs typeface="Calibri"/>
              </a:rPr>
              <a:t>,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COVID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compliance</a:t>
            </a:r>
            <a:endParaRPr sz="1000">
              <a:latin typeface="Calibri"/>
              <a:cs typeface="Calibri"/>
            </a:endParaRPr>
          </a:p>
          <a:p>
            <a:pPr marL="58419" marR="64135">
              <a:lnSpc>
                <a:spcPct val="105800"/>
              </a:lnSpc>
              <a:spcBef>
                <a:spcPts val="690"/>
              </a:spcBef>
            </a:pPr>
            <a:r>
              <a:rPr dirty="0" sz="1100" b="1">
                <a:latin typeface="Calibri"/>
                <a:cs typeface="Calibri"/>
              </a:rPr>
              <a:t>Security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b="1">
                <a:latin typeface="Calibri"/>
                <a:cs typeface="Calibri"/>
              </a:rPr>
              <a:t>team-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vehicle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release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information,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Calibri"/>
                <a:cs typeface="Calibri"/>
              </a:rPr>
              <a:t>guard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Calibri"/>
                <a:cs typeface="Calibri"/>
              </a:rPr>
              <a:t>allocation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683495" y="1283208"/>
            <a:ext cx="365759" cy="368808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720071" y="1892807"/>
            <a:ext cx="292607" cy="292608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759695" y="2551176"/>
            <a:ext cx="213359" cy="219455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726168" y="3060192"/>
            <a:ext cx="280416" cy="277367"/>
          </a:xfrm>
          <a:prstGeom prst="rect">
            <a:avLst/>
          </a:prstGeom>
        </p:spPr>
      </p:pic>
      <p:sp>
        <p:nvSpPr>
          <p:cNvPr id="39" name="object 39" descr=""/>
          <p:cNvSpPr/>
          <p:nvPr/>
        </p:nvSpPr>
        <p:spPr>
          <a:xfrm>
            <a:off x="3994264" y="1030604"/>
            <a:ext cx="76200" cy="2474595"/>
          </a:xfrm>
          <a:custGeom>
            <a:avLst/>
            <a:gdLst/>
            <a:ahLst/>
            <a:cxnLst/>
            <a:rect l="l" t="t" r="r" b="b"/>
            <a:pathLst>
              <a:path w="76200" h="2474595">
                <a:moveTo>
                  <a:pt x="33337" y="2398759"/>
                </a:moveTo>
                <a:lnTo>
                  <a:pt x="23268" y="2400791"/>
                </a:lnTo>
                <a:lnTo>
                  <a:pt x="11158" y="2408956"/>
                </a:lnTo>
                <a:lnTo>
                  <a:pt x="2993" y="2421067"/>
                </a:lnTo>
                <a:lnTo>
                  <a:pt x="0" y="2435898"/>
                </a:lnTo>
                <a:lnTo>
                  <a:pt x="2993" y="2450723"/>
                </a:lnTo>
                <a:lnTo>
                  <a:pt x="11158" y="2462834"/>
                </a:lnTo>
                <a:lnTo>
                  <a:pt x="23268" y="2471002"/>
                </a:lnTo>
                <a:lnTo>
                  <a:pt x="38100" y="2473998"/>
                </a:lnTo>
                <a:lnTo>
                  <a:pt x="52925" y="2471002"/>
                </a:lnTo>
                <a:lnTo>
                  <a:pt x="65036" y="2462834"/>
                </a:lnTo>
                <a:lnTo>
                  <a:pt x="73204" y="2450723"/>
                </a:lnTo>
                <a:lnTo>
                  <a:pt x="76200" y="2435898"/>
                </a:lnTo>
                <a:lnTo>
                  <a:pt x="33337" y="2435898"/>
                </a:lnTo>
                <a:lnTo>
                  <a:pt x="33337" y="2398759"/>
                </a:lnTo>
                <a:close/>
              </a:path>
              <a:path w="76200" h="2474595">
                <a:moveTo>
                  <a:pt x="38100" y="2397798"/>
                </a:moveTo>
                <a:lnTo>
                  <a:pt x="33337" y="2398759"/>
                </a:lnTo>
                <a:lnTo>
                  <a:pt x="33337" y="2435898"/>
                </a:lnTo>
                <a:lnTo>
                  <a:pt x="42862" y="2435898"/>
                </a:lnTo>
                <a:lnTo>
                  <a:pt x="42860" y="2398759"/>
                </a:lnTo>
                <a:lnTo>
                  <a:pt x="38100" y="2397798"/>
                </a:lnTo>
                <a:close/>
              </a:path>
              <a:path w="76200" h="2474595">
                <a:moveTo>
                  <a:pt x="42862" y="2398759"/>
                </a:moveTo>
                <a:lnTo>
                  <a:pt x="42862" y="2435898"/>
                </a:lnTo>
                <a:lnTo>
                  <a:pt x="76200" y="2435898"/>
                </a:lnTo>
                <a:lnTo>
                  <a:pt x="73204" y="2421067"/>
                </a:lnTo>
                <a:lnTo>
                  <a:pt x="65036" y="2408956"/>
                </a:lnTo>
                <a:lnTo>
                  <a:pt x="52925" y="2400791"/>
                </a:lnTo>
                <a:lnTo>
                  <a:pt x="42862" y="2398759"/>
                </a:lnTo>
                <a:close/>
              </a:path>
              <a:path w="76200" h="2474595">
                <a:moveTo>
                  <a:pt x="42862" y="2397798"/>
                </a:moveTo>
                <a:lnTo>
                  <a:pt x="38100" y="2397798"/>
                </a:lnTo>
                <a:lnTo>
                  <a:pt x="42862" y="2398759"/>
                </a:lnTo>
                <a:lnTo>
                  <a:pt x="42862" y="2397798"/>
                </a:lnTo>
                <a:close/>
              </a:path>
              <a:path w="76200" h="2474595">
                <a:moveTo>
                  <a:pt x="33337" y="75238"/>
                </a:moveTo>
                <a:lnTo>
                  <a:pt x="33337" y="2398759"/>
                </a:lnTo>
                <a:lnTo>
                  <a:pt x="38100" y="2397798"/>
                </a:lnTo>
                <a:lnTo>
                  <a:pt x="42862" y="2397798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200" h="2474595">
                <a:moveTo>
                  <a:pt x="42862" y="38100"/>
                </a:moveTo>
                <a:lnTo>
                  <a:pt x="33337" y="38100"/>
                </a:lnTo>
                <a:lnTo>
                  <a:pt x="33337" y="75238"/>
                </a:lnTo>
                <a:lnTo>
                  <a:pt x="38100" y="76200"/>
                </a:lnTo>
                <a:lnTo>
                  <a:pt x="42860" y="75238"/>
                </a:lnTo>
                <a:lnTo>
                  <a:pt x="42862" y="38100"/>
                </a:lnTo>
                <a:close/>
              </a:path>
              <a:path w="76200" h="247459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200" h="2474595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3337" y="75238"/>
                </a:lnTo>
                <a:lnTo>
                  <a:pt x="33337" y="38100"/>
                </a:lnTo>
                <a:lnTo>
                  <a:pt x="76200" y="38100"/>
                </a:lnTo>
                <a:lnTo>
                  <a:pt x="73204" y="23268"/>
                </a:lnTo>
                <a:lnTo>
                  <a:pt x="65036" y="11158"/>
                </a:lnTo>
                <a:lnTo>
                  <a:pt x="52925" y="2993"/>
                </a:lnTo>
                <a:lnTo>
                  <a:pt x="38100" y="0"/>
                </a:lnTo>
                <a:close/>
              </a:path>
              <a:path w="76200" h="2474595">
                <a:moveTo>
                  <a:pt x="76200" y="38100"/>
                </a:moveTo>
                <a:lnTo>
                  <a:pt x="42862" y="38100"/>
                </a:lnTo>
                <a:lnTo>
                  <a:pt x="42862" y="75238"/>
                </a:lnTo>
                <a:lnTo>
                  <a:pt x="52925" y="73206"/>
                </a:lnTo>
                <a:lnTo>
                  <a:pt x="65036" y="65041"/>
                </a:lnTo>
                <a:lnTo>
                  <a:pt x="73204" y="52931"/>
                </a:lnTo>
                <a:lnTo>
                  <a:pt x="76200" y="38100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7857121" y="1030604"/>
            <a:ext cx="76200" cy="2474595"/>
          </a:xfrm>
          <a:custGeom>
            <a:avLst/>
            <a:gdLst/>
            <a:ahLst/>
            <a:cxnLst/>
            <a:rect l="l" t="t" r="r" b="b"/>
            <a:pathLst>
              <a:path w="76200" h="2474595">
                <a:moveTo>
                  <a:pt x="33337" y="2398759"/>
                </a:moveTo>
                <a:lnTo>
                  <a:pt x="23268" y="2400791"/>
                </a:lnTo>
                <a:lnTo>
                  <a:pt x="11158" y="2408956"/>
                </a:lnTo>
                <a:lnTo>
                  <a:pt x="2993" y="2421067"/>
                </a:lnTo>
                <a:lnTo>
                  <a:pt x="0" y="2435898"/>
                </a:lnTo>
                <a:lnTo>
                  <a:pt x="2993" y="2450723"/>
                </a:lnTo>
                <a:lnTo>
                  <a:pt x="11158" y="2462834"/>
                </a:lnTo>
                <a:lnTo>
                  <a:pt x="23268" y="2471002"/>
                </a:lnTo>
                <a:lnTo>
                  <a:pt x="38100" y="2473998"/>
                </a:lnTo>
                <a:lnTo>
                  <a:pt x="52931" y="2471002"/>
                </a:lnTo>
                <a:lnTo>
                  <a:pt x="65041" y="2462834"/>
                </a:lnTo>
                <a:lnTo>
                  <a:pt x="73206" y="2450723"/>
                </a:lnTo>
                <a:lnTo>
                  <a:pt x="76200" y="2435898"/>
                </a:lnTo>
                <a:lnTo>
                  <a:pt x="33337" y="2435898"/>
                </a:lnTo>
                <a:lnTo>
                  <a:pt x="33337" y="2398759"/>
                </a:lnTo>
                <a:close/>
              </a:path>
              <a:path w="76200" h="2474595">
                <a:moveTo>
                  <a:pt x="38100" y="2397798"/>
                </a:moveTo>
                <a:lnTo>
                  <a:pt x="33337" y="2398759"/>
                </a:lnTo>
                <a:lnTo>
                  <a:pt x="33337" y="2435898"/>
                </a:lnTo>
                <a:lnTo>
                  <a:pt x="42862" y="2435898"/>
                </a:lnTo>
                <a:lnTo>
                  <a:pt x="42862" y="2398759"/>
                </a:lnTo>
                <a:lnTo>
                  <a:pt x="38100" y="2397798"/>
                </a:lnTo>
                <a:close/>
              </a:path>
              <a:path w="76200" h="2474595">
                <a:moveTo>
                  <a:pt x="42862" y="2398759"/>
                </a:moveTo>
                <a:lnTo>
                  <a:pt x="42862" y="2435898"/>
                </a:lnTo>
                <a:lnTo>
                  <a:pt x="76200" y="2435898"/>
                </a:lnTo>
                <a:lnTo>
                  <a:pt x="73206" y="2421067"/>
                </a:lnTo>
                <a:lnTo>
                  <a:pt x="65041" y="2408956"/>
                </a:lnTo>
                <a:lnTo>
                  <a:pt x="52931" y="2400791"/>
                </a:lnTo>
                <a:lnTo>
                  <a:pt x="42862" y="2398759"/>
                </a:lnTo>
                <a:close/>
              </a:path>
              <a:path w="76200" h="2474595">
                <a:moveTo>
                  <a:pt x="33337" y="75238"/>
                </a:moveTo>
                <a:lnTo>
                  <a:pt x="33337" y="2398759"/>
                </a:lnTo>
                <a:lnTo>
                  <a:pt x="38100" y="2397798"/>
                </a:lnTo>
                <a:lnTo>
                  <a:pt x="42862" y="2397798"/>
                </a:lnTo>
                <a:lnTo>
                  <a:pt x="42862" y="76200"/>
                </a:lnTo>
                <a:lnTo>
                  <a:pt x="38100" y="76200"/>
                </a:lnTo>
                <a:lnTo>
                  <a:pt x="33337" y="75238"/>
                </a:lnTo>
                <a:close/>
              </a:path>
              <a:path w="76200" h="2474595">
                <a:moveTo>
                  <a:pt x="42862" y="2397798"/>
                </a:moveTo>
                <a:lnTo>
                  <a:pt x="38100" y="2397798"/>
                </a:lnTo>
                <a:lnTo>
                  <a:pt x="42862" y="2398759"/>
                </a:lnTo>
                <a:lnTo>
                  <a:pt x="42862" y="2397798"/>
                </a:lnTo>
                <a:close/>
              </a:path>
              <a:path w="76200" h="2474595">
                <a:moveTo>
                  <a:pt x="42862" y="38100"/>
                </a:moveTo>
                <a:lnTo>
                  <a:pt x="33337" y="38100"/>
                </a:lnTo>
                <a:lnTo>
                  <a:pt x="33337" y="75238"/>
                </a:lnTo>
                <a:lnTo>
                  <a:pt x="38100" y="76200"/>
                </a:lnTo>
                <a:lnTo>
                  <a:pt x="42862" y="75238"/>
                </a:lnTo>
                <a:lnTo>
                  <a:pt x="42862" y="38100"/>
                </a:lnTo>
                <a:close/>
              </a:path>
              <a:path w="76200" h="2474595">
                <a:moveTo>
                  <a:pt x="42862" y="75238"/>
                </a:moveTo>
                <a:lnTo>
                  <a:pt x="38100" y="76200"/>
                </a:lnTo>
                <a:lnTo>
                  <a:pt x="42862" y="76200"/>
                </a:lnTo>
                <a:lnTo>
                  <a:pt x="42862" y="75238"/>
                </a:lnTo>
                <a:close/>
              </a:path>
              <a:path w="76200" h="2474595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3337" y="75238"/>
                </a:lnTo>
                <a:lnTo>
                  <a:pt x="33337" y="38100"/>
                </a:lnTo>
                <a:lnTo>
                  <a:pt x="76200" y="3810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76200" h="2474595">
                <a:moveTo>
                  <a:pt x="76200" y="38100"/>
                </a:moveTo>
                <a:lnTo>
                  <a:pt x="42862" y="38100"/>
                </a:lnTo>
                <a:lnTo>
                  <a:pt x="42862" y="75238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6200" y="38100"/>
                </a:lnTo>
                <a:close/>
              </a:path>
            </a:pathLst>
          </a:custGeom>
          <a:solidFill>
            <a:srgbClr val="252D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42" name="object 4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43" name="object 43" descr=""/>
          <p:cNvSpPr txBox="1"/>
          <p:nvPr/>
        </p:nvSpPr>
        <p:spPr>
          <a:xfrm>
            <a:off x="383524" y="6593116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latin typeface="Calibri"/>
                <a:cs typeface="Calibri"/>
              </a:rPr>
              <a:t>NGFV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India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Pvt.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Ltd.|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  <a:hlinkClick r:id="rId24"/>
              </a:rPr>
              <a:t>www.efmfm.com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4800" y="5638427"/>
            <a:ext cx="11521440" cy="697230"/>
          </a:xfrm>
          <a:custGeom>
            <a:avLst/>
            <a:gdLst/>
            <a:ahLst/>
            <a:cxnLst/>
            <a:rect l="l" t="t" r="r" b="b"/>
            <a:pathLst>
              <a:path w="11521440" h="697229">
                <a:moveTo>
                  <a:pt x="0" y="116194"/>
                </a:moveTo>
                <a:lnTo>
                  <a:pt x="9130" y="70965"/>
                </a:lnTo>
                <a:lnTo>
                  <a:pt x="34032" y="34032"/>
                </a:lnTo>
                <a:lnTo>
                  <a:pt x="70965" y="9130"/>
                </a:lnTo>
                <a:lnTo>
                  <a:pt x="116194" y="0"/>
                </a:lnTo>
                <a:lnTo>
                  <a:pt x="11405235" y="0"/>
                </a:lnTo>
                <a:lnTo>
                  <a:pt x="11450470" y="9130"/>
                </a:lnTo>
                <a:lnTo>
                  <a:pt x="11487407" y="34032"/>
                </a:lnTo>
                <a:lnTo>
                  <a:pt x="11512309" y="70965"/>
                </a:lnTo>
                <a:lnTo>
                  <a:pt x="11521440" y="116194"/>
                </a:lnTo>
                <a:lnTo>
                  <a:pt x="11521440" y="580950"/>
                </a:lnTo>
                <a:lnTo>
                  <a:pt x="11512309" y="626180"/>
                </a:lnTo>
                <a:lnTo>
                  <a:pt x="11487407" y="663116"/>
                </a:lnTo>
                <a:lnTo>
                  <a:pt x="11450470" y="688019"/>
                </a:lnTo>
                <a:lnTo>
                  <a:pt x="11405235" y="697151"/>
                </a:lnTo>
                <a:lnTo>
                  <a:pt x="116194" y="697151"/>
                </a:lnTo>
                <a:lnTo>
                  <a:pt x="70965" y="688019"/>
                </a:lnTo>
                <a:lnTo>
                  <a:pt x="34032" y="663116"/>
                </a:lnTo>
                <a:lnTo>
                  <a:pt x="9130" y="626180"/>
                </a:lnTo>
                <a:lnTo>
                  <a:pt x="0" y="580950"/>
                </a:lnTo>
                <a:lnTo>
                  <a:pt x="0" y="116194"/>
                </a:lnTo>
                <a:close/>
              </a:path>
            </a:pathLst>
          </a:custGeom>
          <a:ln w="9525">
            <a:solidFill>
              <a:srgbClr val="D8D8D8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352" y="94488"/>
            <a:ext cx="1447800" cy="5364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Comprehensive</a:t>
            </a:r>
            <a:r>
              <a:rPr dirty="0" spc="-6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</a:rPr>
              <a:t>..</a:t>
            </a:r>
            <a:r>
              <a:rPr dirty="0" spc="-6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</a:rPr>
              <a:t>Flexible</a:t>
            </a:r>
            <a:r>
              <a:rPr dirty="0" spc="-6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</a:rPr>
              <a:t>…</a:t>
            </a:r>
            <a:r>
              <a:rPr dirty="0" spc="-5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pc="-10">
                <a:solidFill>
                  <a:srgbClr val="000000"/>
                </a:solidFill>
              </a:rPr>
              <a:t>Agile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300037" y="856462"/>
            <a:ext cx="11530965" cy="706755"/>
            <a:chOff x="300037" y="856462"/>
            <a:chExt cx="11530965" cy="70675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584" y="950976"/>
              <a:ext cx="518159" cy="51816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04800" y="861225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30">
                  <a:moveTo>
                    <a:pt x="11405247" y="0"/>
                  </a:moveTo>
                  <a:lnTo>
                    <a:pt x="116194" y="0"/>
                  </a:lnTo>
                  <a:lnTo>
                    <a:pt x="70967" y="9130"/>
                  </a:lnTo>
                  <a:lnTo>
                    <a:pt x="34033" y="34031"/>
                  </a:lnTo>
                  <a:lnTo>
                    <a:pt x="9131" y="70964"/>
                  </a:lnTo>
                  <a:lnTo>
                    <a:pt x="0" y="116192"/>
                  </a:lnTo>
                  <a:lnTo>
                    <a:pt x="0" y="580948"/>
                  </a:lnTo>
                  <a:lnTo>
                    <a:pt x="9131" y="626178"/>
                  </a:lnTo>
                  <a:lnTo>
                    <a:pt x="34033" y="663116"/>
                  </a:lnTo>
                  <a:lnTo>
                    <a:pt x="70967" y="688021"/>
                  </a:lnTo>
                  <a:lnTo>
                    <a:pt x="116194" y="697153"/>
                  </a:lnTo>
                  <a:lnTo>
                    <a:pt x="11405247" y="697153"/>
                  </a:lnTo>
                  <a:lnTo>
                    <a:pt x="11450475" y="688021"/>
                  </a:lnTo>
                  <a:lnTo>
                    <a:pt x="11487408" y="663116"/>
                  </a:lnTo>
                  <a:lnTo>
                    <a:pt x="11512309" y="626178"/>
                  </a:lnTo>
                  <a:lnTo>
                    <a:pt x="11521440" y="580948"/>
                  </a:lnTo>
                  <a:lnTo>
                    <a:pt x="11521440" y="116192"/>
                  </a:lnTo>
                  <a:lnTo>
                    <a:pt x="11512309" y="70964"/>
                  </a:lnTo>
                  <a:lnTo>
                    <a:pt x="11487408" y="34031"/>
                  </a:lnTo>
                  <a:lnTo>
                    <a:pt x="11450475" y="9130"/>
                  </a:lnTo>
                  <a:lnTo>
                    <a:pt x="1140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04800" y="861225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30">
                  <a:moveTo>
                    <a:pt x="0" y="116192"/>
                  </a:moveTo>
                  <a:lnTo>
                    <a:pt x="9131" y="70964"/>
                  </a:lnTo>
                  <a:lnTo>
                    <a:pt x="34033" y="34031"/>
                  </a:lnTo>
                  <a:lnTo>
                    <a:pt x="70967" y="9130"/>
                  </a:lnTo>
                  <a:lnTo>
                    <a:pt x="116194" y="0"/>
                  </a:lnTo>
                  <a:lnTo>
                    <a:pt x="11405247" y="0"/>
                  </a:lnTo>
                  <a:lnTo>
                    <a:pt x="11450475" y="9130"/>
                  </a:lnTo>
                  <a:lnTo>
                    <a:pt x="11487408" y="34031"/>
                  </a:lnTo>
                  <a:lnTo>
                    <a:pt x="11512309" y="70964"/>
                  </a:lnTo>
                  <a:lnTo>
                    <a:pt x="11521440" y="116192"/>
                  </a:lnTo>
                  <a:lnTo>
                    <a:pt x="11521440" y="580948"/>
                  </a:lnTo>
                  <a:lnTo>
                    <a:pt x="11512309" y="626178"/>
                  </a:lnTo>
                  <a:lnTo>
                    <a:pt x="11487408" y="663116"/>
                  </a:lnTo>
                  <a:lnTo>
                    <a:pt x="11450475" y="688021"/>
                  </a:lnTo>
                  <a:lnTo>
                    <a:pt x="11405247" y="697153"/>
                  </a:lnTo>
                  <a:lnTo>
                    <a:pt x="116194" y="697153"/>
                  </a:lnTo>
                  <a:lnTo>
                    <a:pt x="70967" y="688021"/>
                  </a:lnTo>
                  <a:lnTo>
                    <a:pt x="34033" y="663116"/>
                  </a:lnTo>
                  <a:lnTo>
                    <a:pt x="9131" y="626178"/>
                  </a:lnTo>
                  <a:lnTo>
                    <a:pt x="0" y="580948"/>
                  </a:lnTo>
                  <a:lnTo>
                    <a:pt x="0" y="116192"/>
                  </a:lnTo>
                  <a:close/>
                </a:path>
              </a:pathLst>
            </a:custGeom>
            <a:ln w="9525">
              <a:solidFill>
                <a:srgbClr val="D8D8D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1" y="911352"/>
              <a:ext cx="597408" cy="597408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300037" y="1652663"/>
            <a:ext cx="11530965" cy="706755"/>
            <a:chOff x="300037" y="1652663"/>
            <a:chExt cx="11530965" cy="706755"/>
          </a:xfrm>
        </p:grpSpPr>
        <p:sp>
          <p:nvSpPr>
            <p:cNvPr id="11" name="object 11" descr=""/>
            <p:cNvSpPr/>
            <p:nvPr/>
          </p:nvSpPr>
          <p:spPr>
            <a:xfrm>
              <a:off x="304800" y="1657426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30">
                  <a:moveTo>
                    <a:pt x="0" y="116192"/>
                  </a:moveTo>
                  <a:lnTo>
                    <a:pt x="9131" y="70964"/>
                  </a:lnTo>
                  <a:lnTo>
                    <a:pt x="34033" y="34031"/>
                  </a:lnTo>
                  <a:lnTo>
                    <a:pt x="70967" y="9130"/>
                  </a:lnTo>
                  <a:lnTo>
                    <a:pt x="116194" y="0"/>
                  </a:lnTo>
                  <a:lnTo>
                    <a:pt x="11405247" y="0"/>
                  </a:lnTo>
                  <a:lnTo>
                    <a:pt x="11450475" y="9130"/>
                  </a:lnTo>
                  <a:lnTo>
                    <a:pt x="11487408" y="34031"/>
                  </a:lnTo>
                  <a:lnTo>
                    <a:pt x="11512309" y="70964"/>
                  </a:lnTo>
                  <a:lnTo>
                    <a:pt x="11521440" y="116192"/>
                  </a:lnTo>
                  <a:lnTo>
                    <a:pt x="11521440" y="580948"/>
                  </a:lnTo>
                  <a:lnTo>
                    <a:pt x="11512309" y="626178"/>
                  </a:lnTo>
                  <a:lnTo>
                    <a:pt x="11487408" y="663116"/>
                  </a:lnTo>
                  <a:lnTo>
                    <a:pt x="11450475" y="688021"/>
                  </a:lnTo>
                  <a:lnTo>
                    <a:pt x="11405247" y="697153"/>
                  </a:lnTo>
                  <a:lnTo>
                    <a:pt x="116194" y="697153"/>
                  </a:lnTo>
                  <a:lnTo>
                    <a:pt x="70967" y="688021"/>
                  </a:lnTo>
                  <a:lnTo>
                    <a:pt x="34033" y="663116"/>
                  </a:lnTo>
                  <a:lnTo>
                    <a:pt x="9131" y="626178"/>
                  </a:lnTo>
                  <a:lnTo>
                    <a:pt x="0" y="580948"/>
                  </a:lnTo>
                  <a:lnTo>
                    <a:pt x="0" y="116192"/>
                  </a:lnTo>
                  <a:close/>
                </a:path>
              </a:pathLst>
            </a:custGeom>
            <a:ln w="9525">
              <a:solidFill>
                <a:srgbClr val="D8D8D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951" y="1706880"/>
              <a:ext cx="856488" cy="600456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300037" y="2448864"/>
            <a:ext cx="11530965" cy="706755"/>
            <a:chOff x="300037" y="2448864"/>
            <a:chExt cx="11530965" cy="706755"/>
          </a:xfrm>
        </p:grpSpPr>
        <p:sp>
          <p:nvSpPr>
            <p:cNvPr id="14" name="object 14" descr=""/>
            <p:cNvSpPr/>
            <p:nvPr/>
          </p:nvSpPr>
          <p:spPr>
            <a:xfrm>
              <a:off x="304800" y="2453627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30">
                  <a:moveTo>
                    <a:pt x="0" y="116192"/>
                  </a:moveTo>
                  <a:lnTo>
                    <a:pt x="9131" y="70964"/>
                  </a:lnTo>
                  <a:lnTo>
                    <a:pt x="34033" y="34031"/>
                  </a:lnTo>
                  <a:lnTo>
                    <a:pt x="70967" y="9130"/>
                  </a:lnTo>
                  <a:lnTo>
                    <a:pt x="116194" y="0"/>
                  </a:lnTo>
                  <a:lnTo>
                    <a:pt x="11405247" y="0"/>
                  </a:lnTo>
                  <a:lnTo>
                    <a:pt x="11450475" y="9130"/>
                  </a:lnTo>
                  <a:lnTo>
                    <a:pt x="11487408" y="34031"/>
                  </a:lnTo>
                  <a:lnTo>
                    <a:pt x="11512309" y="70964"/>
                  </a:lnTo>
                  <a:lnTo>
                    <a:pt x="11521440" y="116192"/>
                  </a:lnTo>
                  <a:lnTo>
                    <a:pt x="11521440" y="580948"/>
                  </a:lnTo>
                  <a:lnTo>
                    <a:pt x="11512309" y="626178"/>
                  </a:lnTo>
                  <a:lnTo>
                    <a:pt x="11487408" y="663116"/>
                  </a:lnTo>
                  <a:lnTo>
                    <a:pt x="11450475" y="688021"/>
                  </a:lnTo>
                  <a:lnTo>
                    <a:pt x="11405247" y="697153"/>
                  </a:lnTo>
                  <a:lnTo>
                    <a:pt x="116194" y="697153"/>
                  </a:lnTo>
                  <a:lnTo>
                    <a:pt x="70967" y="688021"/>
                  </a:lnTo>
                  <a:lnTo>
                    <a:pt x="34033" y="663116"/>
                  </a:lnTo>
                  <a:lnTo>
                    <a:pt x="9131" y="626178"/>
                  </a:lnTo>
                  <a:lnTo>
                    <a:pt x="0" y="580948"/>
                  </a:lnTo>
                  <a:lnTo>
                    <a:pt x="0" y="116192"/>
                  </a:lnTo>
                  <a:close/>
                </a:path>
              </a:pathLst>
            </a:custGeom>
            <a:ln w="9525">
              <a:solidFill>
                <a:srgbClr val="D8D8D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1" y="2499359"/>
              <a:ext cx="856488" cy="606551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300037" y="3245065"/>
            <a:ext cx="11530965" cy="706755"/>
            <a:chOff x="300037" y="3245065"/>
            <a:chExt cx="11530965" cy="706755"/>
          </a:xfrm>
        </p:grpSpPr>
        <p:sp>
          <p:nvSpPr>
            <p:cNvPr id="17" name="object 17" descr=""/>
            <p:cNvSpPr/>
            <p:nvPr/>
          </p:nvSpPr>
          <p:spPr>
            <a:xfrm>
              <a:off x="304800" y="3249828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29">
                  <a:moveTo>
                    <a:pt x="0" y="116192"/>
                  </a:moveTo>
                  <a:lnTo>
                    <a:pt x="9131" y="70964"/>
                  </a:lnTo>
                  <a:lnTo>
                    <a:pt x="34033" y="34031"/>
                  </a:lnTo>
                  <a:lnTo>
                    <a:pt x="70967" y="9130"/>
                  </a:lnTo>
                  <a:lnTo>
                    <a:pt x="116194" y="0"/>
                  </a:lnTo>
                  <a:lnTo>
                    <a:pt x="11405247" y="0"/>
                  </a:lnTo>
                  <a:lnTo>
                    <a:pt x="11450475" y="9130"/>
                  </a:lnTo>
                  <a:lnTo>
                    <a:pt x="11487408" y="34031"/>
                  </a:lnTo>
                  <a:lnTo>
                    <a:pt x="11512309" y="70964"/>
                  </a:lnTo>
                  <a:lnTo>
                    <a:pt x="11521440" y="116192"/>
                  </a:lnTo>
                  <a:lnTo>
                    <a:pt x="11521440" y="580948"/>
                  </a:lnTo>
                  <a:lnTo>
                    <a:pt x="11512309" y="626178"/>
                  </a:lnTo>
                  <a:lnTo>
                    <a:pt x="11487408" y="663116"/>
                  </a:lnTo>
                  <a:lnTo>
                    <a:pt x="11450475" y="688021"/>
                  </a:lnTo>
                  <a:lnTo>
                    <a:pt x="11405247" y="697153"/>
                  </a:lnTo>
                  <a:lnTo>
                    <a:pt x="116194" y="697153"/>
                  </a:lnTo>
                  <a:lnTo>
                    <a:pt x="70967" y="688021"/>
                  </a:lnTo>
                  <a:lnTo>
                    <a:pt x="34033" y="663116"/>
                  </a:lnTo>
                  <a:lnTo>
                    <a:pt x="9131" y="626178"/>
                  </a:lnTo>
                  <a:lnTo>
                    <a:pt x="0" y="580948"/>
                  </a:lnTo>
                  <a:lnTo>
                    <a:pt x="0" y="116192"/>
                  </a:lnTo>
                  <a:close/>
                </a:path>
              </a:pathLst>
            </a:custGeom>
            <a:ln w="9525">
              <a:solidFill>
                <a:srgbClr val="D8D8D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584" y="3300984"/>
              <a:ext cx="618744" cy="594360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300037" y="4041266"/>
            <a:ext cx="11530965" cy="706755"/>
            <a:chOff x="300037" y="4041266"/>
            <a:chExt cx="11530965" cy="706755"/>
          </a:xfrm>
        </p:grpSpPr>
        <p:sp>
          <p:nvSpPr>
            <p:cNvPr id="20" name="object 20" descr=""/>
            <p:cNvSpPr/>
            <p:nvPr/>
          </p:nvSpPr>
          <p:spPr>
            <a:xfrm>
              <a:off x="304800" y="4046029"/>
              <a:ext cx="11521440" cy="697230"/>
            </a:xfrm>
            <a:custGeom>
              <a:avLst/>
              <a:gdLst/>
              <a:ahLst/>
              <a:cxnLst/>
              <a:rect l="l" t="t" r="r" b="b"/>
              <a:pathLst>
                <a:path w="11521440" h="697229">
                  <a:moveTo>
                    <a:pt x="0" y="116192"/>
                  </a:moveTo>
                  <a:lnTo>
                    <a:pt x="9130" y="70964"/>
                  </a:lnTo>
                  <a:lnTo>
                    <a:pt x="34032" y="34031"/>
                  </a:lnTo>
                  <a:lnTo>
                    <a:pt x="70965" y="9130"/>
                  </a:lnTo>
                  <a:lnTo>
                    <a:pt x="116194" y="0"/>
                  </a:lnTo>
                  <a:lnTo>
                    <a:pt x="11405235" y="0"/>
                  </a:lnTo>
                  <a:lnTo>
                    <a:pt x="11450470" y="9130"/>
                  </a:lnTo>
                  <a:lnTo>
                    <a:pt x="11487407" y="34031"/>
                  </a:lnTo>
                  <a:lnTo>
                    <a:pt x="11512309" y="70964"/>
                  </a:lnTo>
                  <a:lnTo>
                    <a:pt x="11521440" y="116192"/>
                  </a:lnTo>
                  <a:lnTo>
                    <a:pt x="11521440" y="580948"/>
                  </a:lnTo>
                  <a:lnTo>
                    <a:pt x="11512309" y="626178"/>
                  </a:lnTo>
                  <a:lnTo>
                    <a:pt x="11487407" y="663116"/>
                  </a:lnTo>
                  <a:lnTo>
                    <a:pt x="11450470" y="688021"/>
                  </a:lnTo>
                  <a:lnTo>
                    <a:pt x="11405235" y="697153"/>
                  </a:lnTo>
                  <a:lnTo>
                    <a:pt x="116194" y="697153"/>
                  </a:lnTo>
                  <a:lnTo>
                    <a:pt x="70965" y="688021"/>
                  </a:lnTo>
                  <a:lnTo>
                    <a:pt x="34032" y="663116"/>
                  </a:lnTo>
                  <a:lnTo>
                    <a:pt x="9130" y="626178"/>
                  </a:lnTo>
                  <a:lnTo>
                    <a:pt x="0" y="580948"/>
                  </a:lnTo>
                  <a:lnTo>
                    <a:pt x="0" y="116192"/>
                  </a:lnTo>
                  <a:close/>
                </a:path>
              </a:pathLst>
            </a:custGeom>
            <a:ln w="9525">
              <a:solidFill>
                <a:srgbClr val="D8D8D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951" y="4111751"/>
              <a:ext cx="853440" cy="566927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304800" y="4859997"/>
            <a:ext cx="11521440" cy="697230"/>
          </a:xfrm>
          <a:custGeom>
            <a:avLst/>
            <a:gdLst/>
            <a:ahLst/>
            <a:cxnLst/>
            <a:rect l="l" t="t" r="r" b="b"/>
            <a:pathLst>
              <a:path w="11521440" h="697229">
                <a:moveTo>
                  <a:pt x="0" y="116192"/>
                </a:moveTo>
                <a:lnTo>
                  <a:pt x="9130" y="70964"/>
                </a:lnTo>
                <a:lnTo>
                  <a:pt x="34032" y="34031"/>
                </a:lnTo>
                <a:lnTo>
                  <a:pt x="70965" y="9130"/>
                </a:lnTo>
                <a:lnTo>
                  <a:pt x="116194" y="0"/>
                </a:lnTo>
                <a:lnTo>
                  <a:pt x="11405235" y="0"/>
                </a:lnTo>
                <a:lnTo>
                  <a:pt x="11450470" y="9130"/>
                </a:lnTo>
                <a:lnTo>
                  <a:pt x="11487407" y="34031"/>
                </a:lnTo>
                <a:lnTo>
                  <a:pt x="11512309" y="70964"/>
                </a:lnTo>
                <a:lnTo>
                  <a:pt x="11521440" y="116192"/>
                </a:lnTo>
                <a:lnTo>
                  <a:pt x="11521440" y="580948"/>
                </a:lnTo>
                <a:lnTo>
                  <a:pt x="11512309" y="626176"/>
                </a:lnTo>
                <a:lnTo>
                  <a:pt x="11487407" y="663109"/>
                </a:lnTo>
                <a:lnTo>
                  <a:pt x="11450470" y="688010"/>
                </a:lnTo>
                <a:lnTo>
                  <a:pt x="11405235" y="697141"/>
                </a:lnTo>
                <a:lnTo>
                  <a:pt x="116194" y="697141"/>
                </a:lnTo>
                <a:lnTo>
                  <a:pt x="70965" y="688010"/>
                </a:lnTo>
                <a:lnTo>
                  <a:pt x="34032" y="663109"/>
                </a:lnTo>
                <a:lnTo>
                  <a:pt x="9130" y="626176"/>
                </a:lnTo>
                <a:lnTo>
                  <a:pt x="0" y="580948"/>
                </a:lnTo>
                <a:lnTo>
                  <a:pt x="0" y="116192"/>
                </a:lnTo>
                <a:close/>
              </a:path>
            </a:pathLst>
          </a:custGeom>
          <a:ln w="9525">
            <a:solidFill>
              <a:srgbClr val="D8D8D8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423403" y="831596"/>
            <a:ext cx="7723505" cy="461518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Easy</a:t>
            </a:r>
            <a:r>
              <a:rPr dirty="0" sz="1200" spc="3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to</a:t>
            </a:r>
            <a:r>
              <a:rPr dirty="0" sz="1200" spc="25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CC6600"/>
                </a:solidFill>
                <a:latin typeface="Arial"/>
                <a:cs typeface="Arial"/>
              </a:rPr>
              <a:t>use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400" b="1">
                <a:latin typeface="Arial"/>
                <a:cs typeface="Arial"/>
              </a:rPr>
              <a:t>Single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URL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Extensively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Configurable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Completely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Paperless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Fuel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Type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Vehicle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Arial"/>
                <a:cs typeface="Arial"/>
              </a:rPr>
              <a:t>capacity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Transport</a:t>
            </a:r>
            <a:r>
              <a:rPr dirty="0" sz="1200" spc="15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CC6600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400" b="1">
                <a:latin typeface="Arial"/>
                <a:cs typeface="Arial"/>
              </a:rPr>
              <a:t>Home</a:t>
            </a:r>
            <a:r>
              <a:rPr dirty="0" sz="1400" spc="2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4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Nodal</a:t>
            </a:r>
            <a:r>
              <a:rPr dirty="0" sz="1400" spc="4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35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Arial"/>
                <a:cs typeface="Arial"/>
              </a:rPr>
              <a:t>Metro-</a:t>
            </a:r>
            <a:r>
              <a:rPr dirty="0" sz="1400" b="1">
                <a:latin typeface="Arial"/>
                <a:cs typeface="Arial"/>
              </a:rPr>
              <a:t>Shuttle</a:t>
            </a:r>
            <a:r>
              <a:rPr dirty="0" sz="1400" spc="4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40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Arial"/>
                <a:cs typeface="Arial"/>
              </a:rPr>
              <a:t>Inter-facility-Shuttle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User</a:t>
            </a:r>
            <a:r>
              <a:rPr dirty="0" sz="1200" spc="2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CC6600"/>
                </a:solidFill>
                <a:latin typeface="Arial"/>
                <a:cs typeface="Arial"/>
              </a:rPr>
              <a:t>requests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400" b="1">
                <a:latin typeface="Arial"/>
                <a:cs typeface="Arial"/>
              </a:rPr>
              <a:t>Regular</a:t>
            </a:r>
            <a:r>
              <a:rPr dirty="0" sz="1400" spc="2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shifts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Late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stay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Adhoc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Arial"/>
                <a:cs typeface="Arial"/>
              </a:rPr>
              <a:t>Spot-rental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Booking</a:t>
            </a:r>
            <a:r>
              <a:rPr dirty="0" sz="120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CC6600"/>
                </a:solidFill>
                <a:latin typeface="Arial"/>
                <a:cs typeface="Arial"/>
              </a:rPr>
              <a:t>options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400" b="1">
                <a:latin typeface="Arial"/>
                <a:cs typeface="Arial"/>
              </a:rPr>
              <a:t>Self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SPOC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Manager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Transport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Arial"/>
                <a:cs typeface="Arial"/>
              </a:rPr>
              <a:t>team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Hybrid</a:t>
            </a:r>
            <a:r>
              <a:rPr dirty="0" sz="1200" spc="1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working</a:t>
            </a:r>
            <a:r>
              <a:rPr dirty="0" sz="1200" spc="1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-</a:t>
            </a:r>
            <a:r>
              <a:rPr dirty="0" sz="1200" spc="15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Booking</a:t>
            </a:r>
            <a:r>
              <a:rPr dirty="0" sz="1200" spc="15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CC6600"/>
                </a:solidFill>
                <a:latin typeface="Arial"/>
                <a:cs typeface="Arial"/>
              </a:rPr>
              <a:t>flexibility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400" b="1">
                <a:latin typeface="Arial"/>
                <a:cs typeface="Arial"/>
              </a:rPr>
              <a:t>Day</a:t>
            </a:r>
            <a:r>
              <a:rPr dirty="0" sz="1400">
                <a:latin typeface="Arial"/>
                <a:cs typeface="Arial"/>
              </a:rPr>
              <a:t>/</a:t>
            </a:r>
            <a:r>
              <a:rPr dirty="0" sz="1400" b="1">
                <a:latin typeface="Arial"/>
                <a:cs typeface="Arial"/>
              </a:rPr>
              <a:t>Date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Shift</a:t>
            </a:r>
            <a:r>
              <a:rPr dirty="0" sz="1400">
                <a:latin typeface="Arial"/>
                <a:cs typeface="Arial"/>
              </a:rPr>
              <a:t>/</a:t>
            </a:r>
            <a:r>
              <a:rPr dirty="0" sz="1400" b="1">
                <a:latin typeface="Arial"/>
                <a:cs typeface="Arial"/>
              </a:rPr>
              <a:t>Trip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Office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location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Transport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Arial"/>
                <a:cs typeface="Arial"/>
              </a:rPr>
              <a:t>type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Compliances</a:t>
            </a:r>
            <a:r>
              <a:rPr dirty="0" sz="1200" spc="15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–</a:t>
            </a:r>
            <a:r>
              <a:rPr dirty="0" sz="1200" spc="1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Completely</a:t>
            </a:r>
            <a:r>
              <a:rPr dirty="0" sz="1200" spc="15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Digital</a:t>
            </a:r>
            <a:r>
              <a:rPr dirty="0" sz="1200" spc="1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&amp;</a:t>
            </a:r>
            <a:r>
              <a:rPr dirty="0" sz="1200" spc="15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alert</a:t>
            </a:r>
            <a:r>
              <a:rPr dirty="0" sz="1200" spc="2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CC6600"/>
                </a:solidFill>
                <a:latin typeface="Arial"/>
                <a:cs typeface="Arial"/>
              </a:rPr>
              <a:t>based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400" b="1">
                <a:latin typeface="Arial"/>
                <a:cs typeface="Arial"/>
              </a:rPr>
              <a:t>Vendor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Vehicle</a:t>
            </a:r>
            <a:r>
              <a:rPr dirty="0" sz="1400" spc="395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Arial"/>
                <a:cs typeface="Arial"/>
              </a:rPr>
              <a:t>Driver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7952" y="4919471"/>
            <a:ext cx="691896" cy="597408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1423403" y="5696210"/>
            <a:ext cx="2609850" cy="52768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200">
                <a:solidFill>
                  <a:srgbClr val="CC6600"/>
                </a:solidFill>
                <a:latin typeface="Arial"/>
                <a:cs typeface="Arial"/>
              </a:rPr>
              <a:t>Vendor</a:t>
            </a:r>
            <a:r>
              <a:rPr dirty="0" sz="1200" spc="-1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CC6600"/>
                </a:solidFill>
                <a:latin typeface="Arial"/>
                <a:cs typeface="Arial"/>
              </a:rPr>
              <a:t>billing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400" b="1">
                <a:latin typeface="Arial"/>
                <a:cs typeface="Arial"/>
              </a:rPr>
              <a:t>Package|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spc="204" b="1">
                <a:latin typeface="Arial"/>
                <a:cs typeface="Arial"/>
              </a:rPr>
              <a:t>lms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|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Trip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b="1">
                <a:latin typeface="Arial"/>
                <a:cs typeface="Arial"/>
              </a:rPr>
              <a:t>l</a:t>
            </a:r>
            <a:r>
              <a:rPr dirty="0" sz="1400" spc="25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Arial"/>
                <a:cs typeface="Arial"/>
              </a:rPr>
              <a:t>FTE</a:t>
            </a:r>
            <a:r>
              <a:rPr dirty="0" sz="1400" spc="-10">
                <a:latin typeface="Arial"/>
                <a:cs typeface="Arial"/>
              </a:rPr>
              <a:t>/</a:t>
            </a:r>
            <a:r>
              <a:rPr dirty="0" sz="1400" spc="-10" b="1">
                <a:latin typeface="Arial"/>
                <a:cs typeface="Arial"/>
              </a:rPr>
              <a:t>PAX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65759" y="5666958"/>
            <a:ext cx="11149965" cy="1086485"/>
            <a:chOff x="365759" y="5666958"/>
            <a:chExt cx="11149965" cy="1086485"/>
          </a:xfrm>
        </p:grpSpPr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56912" y="6470233"/>
              <a:ext cx="259372" cy="28278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759" y="5693663"/>
              <a:ext cx="682752" cy="58826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0420683" y="5666958"/>
              <a:ext cx="1086485" cy="751840"/>
            </a:xfrm>
            <a:custGeom>
              <a:avLst/>
              <a:gdLst/>
              <a:ahLst/>
              <a:cxnLst/>
              <a:rect l="l" t="t" r="r" b="b"/>
              <a:pathLst>
                <a:path w="1086484" h="751839">
                  <a:moveTo>
                    <a:pt x="715169" y="638411"/>
                  </a:moveTo>
                  <a:lnTo>
                    <a:pt x="437422" y="638411"/>
                  </a:lnTo>
                  <a:lnTo>
                    <a:pt x="438769" y="642479"/>
                  </a:lnTo>
                  <a:lnTo>
                    <a:pt x="439213" y="648358"/>
                  </a:lnTo>
                  <a:lnTo>
                    <a:pt x="462136" y="694261"/>
                  </a:lnTo>
                  <a:lnTo>
                    <a:pt x="493799" y="725098"/>
                  </a:lnTo>
                  <a:lnTo>
                    <a:pt x="532969" y="744772"/>
                  </a:lnTo>
                  <a:lnTo>
                    <a:pt x="576610" y="751758"/>
                  </a:lnTo>
                  <a:lnTo>
                    <a:pt x="621687" y="744531"/>
                  </a:lnTo>
                  <a:lnTo>
                    <a:pt x="660195" y="724893"/>
                  </a:lnTo>
                  <a:lnTo>
                    <a:pt x="690191" y="695713"/>
                  </a:lnTo>
                  <a:lnTo>
                    <a:pt x="710411" y="659506"/>
                  </a:lnTo>
                  <a:lnTo>
                    <a:pt x="715169" y="638411"/>
                  </a:lnTo>
                  <a:close/>
                </a:path>
                <a:path w="1086484" h="751839">
                  <a:moveTo>
                    <a:pt x="719443" y="616712"/>
                  </a:moveTo>
                  <a:lnTo>
                    <a:pt x="189264" y="616712"/>
                  </a:lnTo>
                  <a:lnTo>
                    <a:pt x="212207" y="652701"/>
                  </a:lnTo>
                  <a:lnTo>
                    <a:pt x="243698" y="679569"/>
                  </a:lnTo>
                  <a:lnTo>
                    <a:pt x="281199" y="696206"/>
                  </a:lnTo>
                  <a:lnTo>
                    <a:pt x="322172" y="701499"/>
                  </a:lnTo>
                  <a:lnTo>
                    <a:pt x="364080" y="694337"/>
                  </a:lnTo>
                  <a:lnTo>
                    <a:pt x="386287" y="684793"/>
                  </a:lnTo>
                  <a:lnTo>
                    <a:pt x="405999" y="671980"/>
                  </a:lnTo>
                  <a:lnTo>
                    <a:pt x="423087" y="656364"/>
                  </a:lnTo>
                  <a:lnTo>
                    <a:pt x="437422" y="638411"/>
                  </a:lnTo>
                  <a:lnTo>
                    <a:pt x="715169" y="638411"/>
                  </a:lnTo>
                  <a:lnTo>
                    <a:pt x="719595" y="618787"/>
                  </a:lnTo>
                  <a:lnTo>
                    <a:pt x="719443" y="616712"/>
                  </a:lnTo>
                  <a:close/>
                </a:path>
                <a:path w="1086484" h="751839">
                  <a:moveTo>
                    <a:pt x="242524" y="121986"/>
                  </a:moveTo>
                  <a:lnTo>
                    <a:pt x="166394" y="150050"/>
                  </a:lnTo>
                  <a:lnTo>
                    <a:pt x="135557" y="181714"/>
                  </a:lnTo>
                  <a:lnTo>
                    <a:pt x="115883" y="220885"/>
                  </a:lnTo>
                  <a:lnTo>
                    <a:pt x="108897" y="264527"/>
                  </a:lnTo>
                  <a:lnTo>
                    <a:pt x="116125" y="309606"/>
                  </a:lnTo>
                  <a:lnTo>
                    <a:pt x="119004" y="317452"/>
                  </a:lnTo>
                  <a:lnTo>
                    <a:pt x="122307" y="324875"/>
                  </a:lnTo>
                  <a:lnTo>
                    <a:pt x="126119" y="332131"/>
                  </a:lnTo>
                  <a:lnTo>
                    <a:pt x="130527" y="339471"/>
                  </a:lnTo>
                  <a:lnTo>
                    <a:pt x="122010" y="340318"/>
                  </a:lnTo>
                  <a:lnTo>
                    <a:pt x="57499" y="366863"/>
                  </a:lnTo>
                  <a:lnTo>
                    <a:pt x="26661" y="398526"/>
                  </a:lnTo>
                  <a:lnTo>
                    <a:pt x="6987" y="437697"/>
                  </a:lnTo>
                  <a:lnTo>
                    <a:pt x="0" y="481340"/>
                  </a:lnTo>
                  <a:lnTo>
                    <a:pt x="7223" y="526419"/>
                  </a:lnTo>
                  <a:lnTo>
                    <a:pt x="28347" y="566893"/>
                  </a:lnTo>
                  <a:lnTo>
                    <a:pt x="60010" y="597729"/>
                  </a:lnTo>
                  <a:lnTo>
                    <a:pt x="99178" y="617403"/>
                  </a:lnTo>
                  <a:lnTo>
                    <a:pt x="142817" y="624389"/>
                  </a:lnTo>
                  <a:lnTo>
                    <a:pt x="187893" y="617164"/>
                  </a:lnTo>
                  <a:lnTo>
                    <a:pt x="189264" y="616712"/>
                  </a:lnTo>
                  <a:lnTo>
                    <a:pt x="719443" y="616712"/>
                  </a:lnTo>
                  <a:lnTo>
                    <a:pt x="716480" y="576072"/>
                  </a:lnTo>
                  <a:lnTo>
                    <a:pt x="881182" y="576072"/>
                  </a:lnTo>
                  <a:lnTo>
                    <a:pt x="883964" y="574620"/>
                  </a:lnTo>
                  <a:lnTo>
                    <a:pt x="914798" y="542956"/>
                  </a:lnTo>
                  <a:lnTo>
                    <a:pt x="934471" y="503786"/>
                  </a:lnTo>
                  <a:lnTo>
                    <a:pt x="941457" y="460144"/>
                  </a:lnTo>
                  <a:lnTo>
                    <a:pt x="934234" y="415065"/>
                  </a:lnTo>
                  <a:lnTo>
                    <a:pt x="930182" y="402852"/>
                  </a:lnTo>
                  <a:lnTo>
                    <a:pt x="959177" y="402846"/>
                  </a:lnTo>
                  <a:lnTo>
                    <a:pt x="1028987" y="375956"/>
                  </a:lnTo>
                  <a:lnTo>
                    <a:pt x="1059823" y="344292"/>
                  </a:lnTo>
                  <a:lnTo>
                    <a:pt x="1079497" y="305121"/>
                  </a:lnTo>
                  <a:lnTo>
                    <a:pt x="1086483" y="261479"/>
                  </a:lnTo>
                  <a:lnTo>
                    <a:pt x="1079255" y="216399"/>
                  </a:lnTo>
                  <a:lnTo>
                    <a:pt x="1058135" y="175927"/>
                  </a:lnTo>
                  <a:lnTo>
                    <a:pt x="1034262" y="152677"/>
                  </a:lnTo>
                  <a:lnTo>
                    <a:pt x="339734" y="152677"/>
                  </a:lnTo>
                  <a:lnTo>
                    <a:pt x="310228" y="134711"/>
                  </a:lnTo>
                  <a:lnTo>
                    <a:pt x="277401" y="124197"/>
                  </a:lnTo>
                  <a:lnTo>
                    <a:pt x="242524" y="121986"/>
                  </a:lnTo>
                  <a:close/>
                </a:path>
                <a:path w="1086484" h="751839">
                  <a:moveTo>
                    <a:pt x="881182" y="576072"/>
                  </a:moveTo>
                  <a:lnTo>
                    <a:pt x="716480" y="576072"/>
                  </a:lnTo>
                  <a:lnTo>
                    <a:pt x="745076" y="592130"/>
                  </a:lnTo>
                  <a:lnTo>
                    <a:pt x="776566" y="601159"/>
                  </a:lnTo>
                  <a:lnTo>
                    <a:pt x="809766" y="602562"/>
                  </a:lnTo>
                  <a:lnTo>
                    <a:pt x="843492" y="595743"/>
                  </a:lnTo>
                  <a:lnTo>
                    <a:pt x="881182" y="576072"/>
                  </a:lnTo>
                  <a:close/>
                </a:path>
                <a:path w="1086484" h="751839">
                  <a:moveTo>
                    <a:pt x="959034" y="402852"/>
                  </a:moveTo>
                  <a:lnTo>
                    <a:pt x="930182" y="402852"/>
                  </a:lnTo>
                  <a:lnTo>
                    <a:pt x="944447" y="403421"/>
                  </a:lnTo>
                  <a:lnTo>
                    <a:pt x="959034" y="402852"/>
                  </a:lnTo>
                  <a:close/>
                </a:path>
                <a:path w="1086484" h="751839">
                  <a:moveTo>
                    <a:pt x="487747" y="0"/>
                  </a:moveTo>
                  <a:lnTo>
                    <a:pt x="437664" y="7276"/>
                  </a:lnTo>
                  <a:lnTo>
                    <a:pt x="395596" y="29757"/>
                  </a:lnTo>
                  <a:lnTo>
                    <a:pt x="364148" y="63826"/>
                  </a:lnTo>
                  <a:lnTo>
                    <a:pt x="344975" y="105971"/>
                  </a:lnTo>
                  <a:lnTo>
                    <a:pt x="339734" y="152677"/>
                  </a:lnTo>
                  <a:lnTo>
                    <a:pt x="1034262" y="152677"/>
                  </a:lnTo>
                  <a:lnTo>
                    <a:pt x="1026473" y="145092"/>
                  </a:lnTo>
                  <a:lnTo>
                    <a:pt x="1016477" y="140071"/>
                  </a:lnTo>
                  <a:lnTo>
                    <a:pt x="868714" y="140071"/>
                  </a:lnTo>
                  <a:lnTo>
                    <a:pt x="868059" y="132120"/>
                  </a:lnTo>
                  <a:lnTo>
                    <a:pt x="866770" y="123958"/>
                  </a:lnTo>
                  <a:lnTo>
                    <a:pt x="864887" y="115711"/>
                  </a:lnTo>
                  <a:lnTo>
                    <a:pt x="862453" y="107507"/>
                  </a:lnTo>
                  <a:lnTo>
                    <a:pt x="844514" y="73138"/>
                  </a:lnTo>
                  <a:lnTo>
                    <a:pt x="607069" y="73138"/>
                  </a:lnTo>
                  <a:lnTo>
                    <a:pt x="576645" y="34929"/>
                  </a:lnTo>
                  <a:lnTo>
                    <a:pt x="535473" y="9883"/>
                  </a:lnTo>
                  <a:lnTo>
                    <a:pt x="487747" y="0"/>
                  </a:lnTo>
                  <a:close/>
                </a:path>
                <a:path w="1086484" h="751839">
                  <a:moveTo>
                    <a:pt x="943662" y="118430"/>
                  </a:moveTo>
                  <a:lnTo>
                    <a:pt x="898585" y="125654"/>
                  </a:lnTo>
                  <a:lnTo>
                    <a:pt x="868714" y="140071"/>
                  </a:lnTo>
                  <a:lnTo>
                    <a:pt x="1016477" y="140071"/>
                  </a:lnTo>
                  <a:lnTo>
                    <a:pt x="987303" y="125418"/>
                  </a:lnTo>
                  <a:lnTo>
                    <a:pt x="943662" y="118430"/>
                  </a:lnTo>
                  <a:close/>
                </a:path>
                <a:path w="1086484" h="751839">
                  <a:moveTo>
                    <a:pt x="726847" y="9537"/>
                  </a:moveTo>
                  <a:lnTo>
                    <a:pt x="681770" y="16762"/>
                  </a:lnTo>
                  <a:lnTo>
                    <a:pt x="639181" y="39345"/>
                  </a:lnTo>
                  <a:lnTo>
                    <a:pt x="607069" y="73138"/>
                  </a:lnTo>
                  <a:lnTo>
                    <a:pt x="844514" y="73138"/>
                  </a:lnTo>
                  <a:lnTo>
                    <a:pt x="841328" y="67033"/>
                  </a:lnTo>
                  <a:lnTo>
                    <a:pt x="809661" y="36197"/>
                  </a:lnTo>
                  <a:lnTo>
                    <a:pt x="770489" y="16524"/>
                  </a:lnTo>
                  <a:lnTo>
                    <a:pt x="726847" y="9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428908" y="5691776"/>
              <a:ext cx="1086485" cy="751840"/>
            </a:xfrm>
            <a:custGeom>
              <a:avLst/>
              <a:gdLst/>
              <a:ahLst/>
              <a:cxnLst/>
              <a:rect l="l" t="t" r="r" b="b"/>
              <a:pathLst>
                <a:path w="1086484" h="751839">
                  <a:moveTo>
                    <a:pt x="715167" y="638409"/>
                  </a:moveTo>
                  <a:lnTo>
                    <a:pt x="437415" y="638409"/>
                  </a:lnTo>
                  <a:lnTo>
                    <a:pt x="438774" y="642482"/>
                  </a:lnTo>
                  <a:lnTo>
                    <a:pt x="439205" y="648355"/>
                  </a:lnTo>
                  <a:lnTo>
                    <a:pt x="462128" y="694260"/>
                  </a:lnTo>
                  <a:lnTo>
                    <a:pt x="493791" y="725096"/>
                  </a:lnTo>
                  <a:lnTo>
                    <a:pt x="532961" y="744770"/>
                  </a:lnTo>
                  <a:lnTo>
                    <a:pt x="576602" y="751758"/>
                  </a:lnTo>
                  <a:lnTo>
                    <a:pt x="621679" y="744534"/>
                  </a:lnTo>
                  <a:lnTo>
                    <a:pt x="660189" y="724894"/>
                  </a:lnTo>
                  <a:lnTo>
                    <a:pt x="690187" y="695713"/>
                  </a:lnTo>
                  <a:lnTo>
                    <a:pt x="710409" y="659506"/>
                  </a:lnTo>
                  <a:lnTo>
                    <a:pt x="715167" y="638409"/>
                  </a:lnTo>
                  <a:close/>
                </a:path>
                <a:path w="1086484" h="751839">
                  <a:moveTo>
                    <a:pt x="719440" y="616709"/>
                  </a:moveTo>
                  <a:lnTo>
                    <a:pt x="189257" y="616709"/>
                  </a:lnTo>
                  <a:lnTo>
                    <a:pt x="212206" y="652700"/>
                  </a:lnTo>
                  <a:lnTo>
                    <a:pt x="243700" y="679569"/>
                  </a:lnTo>
                  <a:lnTo>
                    <a:pt x="281201" y="696205"/>
                  </a:lnTo>
                  <a:lnTo>
                    <a:pt x="322171" y="701499"/>
                  </a:lnTo>
                  <a:lnTo>
                    <a:pt x="364072" y="694338"/>
                  </a:lnTo>
                  <a:lnTo>
                    <a:pt x="386280" y="684792"/>
                  </a:lnTo>
                  <a:lnTo>
                    <a:pt x="405992" y="671977"/>
                  </a:lnTo>
                  <a:lnTo>
                    <a:pt x="423080" y="656361"/>
                  </a:lnTo>
                  <a:lnTo>
                    <a:pt x="437415" y="638409"/>
                  </a:lnTo>
                  <a:lnTo>
                    <a:pt x="715167" y="638409"/>
                  </a:lnTo>
                  <a:lnTo>
                    <a:pt x="719592" y="618786"/>
                  </a:lnTo>
                  <a:lnTo>
                    <a:pt x="719440" y="616709"/>
                  </a:lnTo>
                  <a:close/>
                </a:path>
                <a:path w="1086484" h="751839">
                  <a:moveTo>
                    <a:pt x="242516" y="121984"/>
                  </a:moveTo>
                  <a:lnTo>
                    <a:pt x="166387" y="150047"/>
                  </a:lnTo>
                  <a:lnTo>
                    <a:pt x="135553" y="181711"/>
                  </a:lnTo>
                  <a:lnTo>
                    <a:pt x="115881" y="220882"/>
                  </a:lnTo>
                  <a:lnTo>
                    <a:pt x="108894" y="264524"/>
                  </a:lnTo>
                  <a:lnTo>
                    <a:pt x="116117" y="309603"/>
                  </a:lnTo>
                  <a:lnTo>
                    <a:pt x="118998" y="317451"/>
                  </a:lnTo>
                  <a:lnTo>
                    <a:pt x="122306" y="324874"/>
                  </a:lnTo>
                  <a:lnTo>
                    <a:pt x="126122" y="332129"/>
                  </a:lnTo>
                  <a:lnTo>
                    <a:pt x="130532" y="339468"/>
                  </a:lnTo>
                  <a:lnTo>
                    <a:pt x="122010" y="340315"/>
                  </a:lnTo>
                  <a:lnTo>
                    <a:pt x="57496" y="366860"/>
                  </a:lnTo>
                  <a:lnTo>
                    <a:pt x="26660" y="398523"/>
                  </a:lnTo>
                  <a:lnTo>
                    <a:pt x="6985" y="437694"/>
                  </a:lnTo>
                  <a:lnTo>
                    <a:pt x="0" y="481337"/>
                  </a:lnTo>
                  <a:lnTo>
                    <a:pt x="7228" y="526416"/>
                  </a:lnTo>
                  <a:lnTo>
                    <a:pt x="28347" y="566890"/>
                  </a:lnTo>
                  <a:lnTo>
                    <a:pt x="60010" y="597726"/>
                  </a:lnTo>
                  <a:lnTo>
                    <a:pt x="99180" y="617400"/>
                  </a:lnTo>
                  <a:lnTo>
                    <a:pt x="142821" y="624386"/>
                  </a:lnTo>
                  <a:lnTo>
                    <a:pt x="187898" y="617162"/>
                  </a:lnTo>
                  <a:lnTo>
                    <a:pt x="189257" y="616709"/>
                  </a:lnTo>
                  <a:lnTo>
                    <a:pt x="719440" y="616709"/>
                  </a:lnTo>
                  <a:lnTo>
                    <a:pt x="716472" y="576069"/>
                  </a:lnTo>
                  <a:lnTo>
                    <a:pt x="881177" y="576069"/>
                  </a:lnTo>
                  <a:lnTo>
                    <a:pt x="883956" y="574619"/>
                  </a:lnTo>
                  <a:lnTo>
                    <a:pt x="914790" y="542955"/>
                  </a:lnTo>
                  <a:lnTo>
                    <a:pt x="934463" y="503785"/>
                  </a:lnTo>
                  <a:lnTo>
                    <a:pt x="941449" y="460142"/>
                  </a:lnTo>
                  <a:lnTo>
                    <a:pt x="934226" y="415063"/>
                  </a:lnTo>
                  <a:lnTo>
                    <a:pt x="930175" y="402849"/>
                  </a:lnTo>
                  <a:lnTo>
                    <a:pt x="959175" y="402843"/>
                  </a:lnTo>
                  <a:lnTo>
                    <a:pt x="1028990" y="375953"/>
                  </a:lnTo>
                  <a:lnTo>
                    <a:pt x="1059824" y="344290"/>
                  </a:lnTo>
                  <a:lnTo>
                    <a:pt x="1079497" y="305120"/>
                  </a:lnTo>
                  <a:lnTo>
                    <a:pt x="1086483" y="261478"/>
                  </a:lnTo>
                  <a:lnTo>
                    <a:pt x="1079260" y="216402"/>
                  </a:lnTo>
                  <a:lnTo>
                    <a:pt x="1058134" y="175927"/>
                  </a:lnTo>
                  <a:lnTo>
                    <a:pt x="1034262" y="152679"/>
                  </a:lnTo>
                  <a:lnTo>
                    <a:pt x="339739" y="152679"/>
                  </a:lnTo>
                  <a:lnTo>
                    <a:pt x="310225" y="134710"/>
                  </a:lnTo>
                  <a:lnTo>
                    <a:pt x="277395" y="124195"/>
                  </a:lnTo>
                  <a:lnTo>
                    <a:pt x="242516" y="121984"/>
                  </a:lnTo>
                  <a:close/>
                </a:path>
                <a:path w="1086484" h="751839">
                  <a:moveTo>
                    <a:pt x="881177" y="576069"/>
                  </a:moveTo>
                  <a:lnTo>
                    <a:pt x="716472" y="576069"/>
                  </a:lnTo>
                  <a:lnTo>
                    <a:pt x="745069" y="592127"/>
                  </a:lnTo>
                  <a:lnTo>
                    <a:pt x="776559" y="601156"/>
                  </a:lnTo>
                  <a:lnTo>
                    <a:pt x="809759" y="602559"/>
                  </a:lnTo>
                  <a:lnTo>
                    <a:pt x="843485" y="595740"/>
                  </a:lnTo>
                  <a:lnTo>
                    <a:pt x="881177" y="576069"/>
                  </a:lnTo>
                  <a:close/>
                </a:path>
                <a:path w="1086484" h="751839">
                  <a:moveTo>
                    <a:pt x="959033" y="402849"/>
                  </a:moveTo>
                  <a:lnTo>
                    <a:pt x="930175" y="402849"/>
                  </a:lnTo>
                  <a:lnTo>
                    <a:pt x="944442" y="403418"/>
                  </a:lnTo>
                  <a:lnTo>
                    <a:pt x="959033" y="402849"/>
                  </a:lnTo>
                  <a:close/>
                </a:path>
                <a:path w="1086484" h="751839">
                  <a:moveTo>
                    <a:pt x="487745" y="0"/>
                  </a:moveTo>
                  <a:lnTo>
                    <a:pt x="437656" y="7278"/>
                  </a:lnTo>
                  <a:lnTo>
                    <a:pt x="395589" y="29757"/>
                  </a:lnTo>
                  <a:lnTo>
                    <a:pt x="364142" y="63827"/>
                  </a:lnTo>
                  <a:lnTo>
                    <a:pt x="344973" y="105973"/>
                  </a:lnTo>
                  <a:lnTo>
                    <a:pt x="339739" y="152679"/>
                  </a:lnTo>
                  <a:lnTo>
                    <a:pt x="1034262" y="152679"/>
                  </a:lnTo>
                  <a:lnTo>
                    <a:pt x="1026469" y="145090"/>
                  </a:lnTo>
                  <a:lnTo>
                    <a:pt x="1016471" y="140068"/>
                  </a:lnTo>
                  <a:lnTo>
                    <a:pt x="868719" y="140068"/>
                  </a:lnTo>
                  <a:lnTo>
                    <a:pt x="868062" y="132120"/>
                  </a:lnTo>
                  <a:lnTo>
                    <a:pt x="866768" y="123959"/>
                  </a:lnTo>
                  <a:lnTo>
                    <a:pt x="864881" y="115711"/>
                  </a:lnTo>
                  <a:lnTo>
                    <a:pt x="862446" y="107504"/>
                  </a:lnTo>
                  <a:lnTo>
                    <a:pt x="844512" y="73135"/>
                  </a:lnTo>
                  <a:lnTo>
                    <a:pt x="607074" y="73135"/>
                  </a:lnTo>
                  <a:lnTo>
                    <a:pt x="576645" y="34929"/>
                  </a:lnTo>
                  <a:lnTo>
                    <a:pt x="535471" y="9883"/>
                  </a:lnTo>
                  <a:lnTo>
                    <a:pt x="487745" y="0"/>
                  </a:lnTo>
                  <a:close/>
                </a:path>
                <a:path w="1086484" h="751839">
                  <a:moveTo>
                    <a:pt x="943661" y="118428"/>
                  </a:moveTo>
                  <a:lnTo>
                    <a:pt x="898590" y="125651"/>
                  </a:lnTo>
                  <a:lnTo>
                    <a:pt x="868719" y="140068"/>
                  </a:lnTo>
                  <a:lnTo>
                    <a:pt x="1016471" y="140068"/>
                  </a:lnTo>
                  <a:lnTo>
                    <a:pt x="987299" y="125415"/>
                  </a:lnTo>
                  <a:lnTo>
                    <a:pt x="943661" y="118428"/>
                  </a:lnTo>
                  <a:close/>
                </a:path>
                <a:path w="1086484" h="751839">
                  <a:moveTo>
                    <a:pt x="726852" y="9534"/>
                  </a:moveTo>
                  <a:lnTo>
                    <a:pt x="681775" y="16759"/>
                  </a:lnTo>
                  <a:lnTo>
                    <a:pt x="639176" y="39344"/>
                  </a:lnTo>
                  <a:lnTo>
                    <a:pt x="607074" y="73135"/>
                  </a:lnTo>
                  <a:lnTo>
                    <a:pt x="844512" y="73135"/>
                  </a:lnTo>
                  <a:lnTo>
                    <a:pt x="841326" y="67030"/>
                  </a:lnTo>
                  <a:lnTo>
                    <a:pt x="809663" y="36194"/>
                  </a:lnTo>
                  <a:lnTo>
                    <a:pt x="770494" y="16521"/>
                  </a:lnTo>
                  <a:lnTo>
                    <a:pt x="726852" y="9534"/>
                  </a:lnTo>
                  <a:close/>
                </a:path>
              </a:pathLst>
            </a:custGeom>
            <a:solidFill>
              <a:srgbClr val="CFB9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0697667" y="5835397"/>
            <a:ext cx="504825" cy="41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dirty="0" sz="1400" spc="-10" b="1">
                <a:latin typeface="Calibri"/>
                <a:cs typeface="Calibri"/>
              </a:rPr>
              <a:t>COVID</a:t>
            </a:r>
            <a:endParaRPr sz="1400">
              <a:latin typeface="Calibri"/>
              <a:cs typeface="Calibri"/>
            </a:endParaRPr>
          </a:p>
          <a:p>
            <a:pPr marL="24130">
              <a:lnSpc>
                <a:spcPts val="1535"/>
              </a:lnSpc>
            </a:pPr>
            <a:r>
              <a:rPr dirty="0" sz="1400" spc="-10" b="1">
                <a:latin typeface="Calibri"/>
                <a:cs typeface="Calibri"/>
              </a:rPr>
              <a:t>Ready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33" name="object 3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34" name="object 34" descr=""/>
          <p:cNvSpPr txBox="1"/>
          <p:nvPr/>
        </p:nvSpPr>
        <p:spPr>
          <a:xfrm>
            <a:off x="383524" y="6593116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latin typeface="Calibri"/>
                <a:cs typeface="Calibri"/>
              </a:rPr>
              <a:t>NGFV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India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Pvt.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Ltd.|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  <a:hlinkClick r:id="rId12"/>
              </a:rPr>
              <a:t>www.efmfm.com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4800" y="1399032"/>
            <a:ext cx="11582400" cy="5125720"/>
            <a:chOff x="304800" y="1399032"/>
            <a:chExt cx="11582400" cy="51257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4503" y="1706880"/>
              <a:ext cx="2377440" cy="457504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279" y="1466088"/>
              <a:ext cx="2874264" cy="50566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72" y="1539240"/>
              <a:ext cx="2609087" cy="482803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0871" y="1399032"/>
              <a:ext cx="2657856" cy="5032248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36352" y="94488"/>
            <a:ext cx="1447800" cy="53644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/>
              <a:t>Employee</a:t>
            </a:r>
            <a:r>
              <a:rPr dirty="0" spc="-55" b="0">
                <a:latin typeface="Times New Roman"/>
                <a:cs typeface="Times New Roman"/>
              </a:rPr>
              <a:t> </a:t>
            </a:r>
            <a:r>
              <a:rPr dirty="0"/>
              <a:t>app</a:t>
            </a:r>
            <a:r>
              <a:rPr dirty="0" spc="-6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–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One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app</a:t>
            </a:r>
            <a:r>
              <a:rPr dirty="0" sz="1600" spc="-5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for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all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employee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transport</a:t>
            </a:r>
            <a:r>
              <a:rPr dirty="0" sz="1600" spc="-45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Calibri"/>
                <a:cs typeface="Calibri"/>
              </a:rPr>
              <a:t>needs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4" name="object 14" descr=""/>
          <p:cNvSpPr txBox="1"/>
          <p:nvPr/>
        </p:nvSpPr>
        <p:spPr>
          <a:xfrm>
            <a:off x="383524" y="6593116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latin typeface="Calibri"/>
                <a:cs typeface="Calibri"/>
              </a:rPr>
              <a:t>NGFV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India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Pvt.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Ltd.|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  <a:hlinkClick r:id="rId7"/>
              </a:rPr>
              <a:t>www.efmfm.com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35811" y="916940"/>
            <a:ext cx="1350645" cy="471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343D43"/>
                </a:solidFill>
                <a:latin typeface="Calibri"/>
                <a:cs typeface="Calibri"/>
              </a:rPr>
              <a:t>All</a:t>
            </a:r>
            <a:r>
              <a:rPr dirty="0" sz="1800" spc="-55">
                <a:solidFill>
                  <a:srgbClr val="343D43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343D43"/>
                </a:solidFill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Shift|</a:t>
            </a:r>
            <a:r>
              <a:rPr dirty="0" sz="1100" spc="-3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7F7F7F"/>
                </a:solidFill>
                <a:latin typeface="Calibri"/>
                <a:cs typeface="Calibri"/>
              </a:rPr>
              <a:t>Spot-</a:t>
            </a:r>
            <a:r>
              <a:rPr dirty="0" sz="1100" spc="-20">
                <a:solidFill>
                  <a:srgbClr val="7F7F7F"/>
                </a:solidFill>
                <a:latin typeface="Calibri"/>
                <a:cs typeface="Calibri"/>
              </a:rPr>
              <a:t>hire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758453" y="897913"/>
            <a:ext cx="2252980" cy="46609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dirty="0" sz="1600" spc="-10" b="1">
                <a:latin typeface="Calibri"/>
                <a:cs typeface="Calibri"/>
              </a:rPr>
              <a:t>Spot-</a:t>
            </a:r>
            <a:r>
              <a:rPr dirty="0" sz="1600" b="1">
                <a:latin typeface="Calibri"/>
                <a:cs typeface="Calibri"/>
              </a:rPr>
              <a:t>hire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Adhoc</a:t>
            </a:r>
            <a:r>
              <a:rPr dirty="0" sz="1100" spc="-4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|</a:t>
            </a:r>
            <a:r>
              <a:rPr dirty="0" sz="1100" spc="-2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Luxury</a:t>
            </a:r>
            <a:r>
              <a:rPr dirty="0" sz="1100" spc="-3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|</a:t>
            </a:r>
            <a:r>
              <a:rPr dirty="0" sz="1100" spc="-2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7F7F7F"/>
                </a:solidFill>
                <a:latin typeface="Calibri"/>
                <a:cs typeface="Calibri"/>
              </a:rPr>
              <a:t>Spot-</a:t>
            </a: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rental</a:t>
            </a:r>
            <a:r>
              <a:rPr dirty="0" sz="11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|</a:t>
            </a:r>
            <a:r>
              <a:rPr dirty="0" sz="1100" spc="-2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7F7F7F"/>
                </a:solidFill>
                <a:latin typeface="Calibri"/>
                <a:cs typeface="Calibri"/>
              </a:rPr>
              <a:t>Disposa</a:t>
            </a:r>
            <a:r>
              <a:rPr dirty="0" sz="1100" spc="-10">
                <a:latin typeface="Calibri"/>
                <a:cs typeface="Calibri"/>
              </a:rPr>
              <a:t>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24323" y="897903"/>
            <a:ext cx="2509520" cy="46609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dirty="0" sz="1600" b="1">
                <a:latin typeface="Calibri"/>
                <a:cs typeface="Calibri"/>
              </a:rPr>
              <a:t>Shift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b="1">
                <a:latin typeface="Calibri"/>
                <a:cs typeface="Calibri"/>
              </a:rPr>
              <a:t>transport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Home|</a:t>
            </a:r>
            <a:r>
              <a:rPr dirty="0" sz="1100" spc="-4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Nodal|</a:t>
            </a:r>
            <a:r>
              <a:rPr dirty="0" sz="11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Shuttle|</a:t>
            </a:r>
            <a:r>
              <a:rPr dirty="0" sz="11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7F7F7F"/>
                </a:solidFill>
                <a:latin typeface="Calibri"/>
                <a:cs typeface="Calibri"/>
              </a:rPr>
              <a:t>Inter-</a:t>
            </a:r>
            <a:r>
              <a:rPr dirty="0" sz="1100">
                <a:solidFill>
                  <a:srgbClr val="7F7F7F"/>
                </a:solidFill>
                <a:latin typeface="Calibri"/>
                <a:cs typeface="Calibri"/>
              </a:rPr>
              <a:t>facility</a:t>
            </a:r>
            <a:r>
              <a:rPr dirty="0" sz="1100" spc="-4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7F7F7F"/>
                </a:solidFill>
                <a:latin typeface="Calibri"/>
                <a:cs typeface="Calibri"/>
              </a:rPr>
              <a:t>shuttle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dirty="0" spc="-45" b="0">
                <a:latin typeface="Times New Roman"/>
                <a:cs typeface="Times New Roman"/>
              </a:rPr>
              <a:t> </a:t>
            </a:r>
            <a:r>
              <a:rPr dirty="0"/>
              <a:t>security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/>
              <a:t>&amp;</a:t>
            </a:r>
            <a:r>
              <a:rPr dirty="0" spc="-50" b="0">
                <a:latin typeface="Times New Roman"/>
                <a:cs typeface="Times New Roman"/>
              </a:rPr>
              <a:t> </a:t>
            </a:r>
            <a:r>
              <a:rPr dirty="0"/>
              <a:t>Eisk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/>
              <a:t>Mitigation</a:t>
            </a:r>
            <a:r>
              <a:rPr dirty="0" spc="-50" b="0">
                <a:latin typeface="Times New Roman"/>
                <a:cs typeface="Times New Roman"/>
              </a:rPr>
              <a:t> </a:t>
            </a:r>
            <a:r>
              <a:rPr dirty="0"/>
              <a:t>Strategies</a:t>
            </a:r>
            <a:r>
              <a:rPr dirty="0" spc="-45" b="0">
                <a:latin typeface="Times New Roman"/>
                <a:cs typeface="Times New Roman"/>
              </a:rPr>
              <a:t> </a:t>
            </a:r>
            <a:r>
              <a:rPr dirty="0"/>
              <a:t>–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Global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Best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Calibri"/>
                <a:cs typeface="Calibri"/>
              </a:rPr>
              <a:t>practises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62127" y="938783"/>
            <a:ext cx="11668125" cy="5349240"/>
            <a:chOff x="262127" y="938783"/>
            <a:chExt cx="11668125" cy="53492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7" y="990599"/>
              <a:ext cx="8122920" cy="5297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9" y="938783"/>
              <a:ext cx="3547872" cy="53492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7447" y="938783"/>
              <a:ext cx="3392424" cy="489204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383524" y="6593116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latin typeface="Calibri"/>
                <a:cs typeface="Calibri"/>
              </a:rPr>
              <a:t>NGFV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India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Pvt.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Ltd.|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  <a:hlinkClick r:id="rId5"/>
              </a:rPr>
              <a:t>www.efmfm.com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352" y="94488"/>
            <a:ext cx="1447800" cy="5364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451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/>
              <a:t>Industry</a:t>
            </a:r>
            <a:r>
              <a:rPr dirty="0" spc="-65" b="0">
                <a:latin typeface="Times New Roman"/>
                <a:cs typeface="Times New Roman"/>
              </a:rPr>
              <a:t> </a:t>
            </a:r>
            <a:r>
              <a:rPr dirty="0"/>
              <a:t>First</a:t>
            </a:r>
            <a:r>
              <a:rPr dirty="0" spc="-65" b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dirty="0" spc="-65" b="0">
                <a:latin typeface="Times New Roman"/>
                <a:cs typeface="Times New Roman"/>
              </a:rPr>
              <a:t> </a:t>
            </a:r>
            <a:r>
              <a:rPr dirty="0" sz="1400" spc="-10"/>
              <a:t>Innovation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89106" y="914399"/>
            <a:ext cx="11068050" cy="5312410"/>
          </a:xfrm>
          <a:custGeom>
            <a:avLst/>
            <a:gdLst/>
            <a:ahLst/>
            <a:cxnLst/>
            <a:rect l="l" t="t" r="r" b="b"/>
            <a:pathLst>
              <a:path w="11068050" h="5312410">
                <a:moveTo>
                  <a:pt x="0" y="286702"/>
                </a:moveTo>
                <a:lnTo>
                  <a:pt x="3752" y="240197"/>
                </a:lnTo>
                <a:lnTo>
                  <a:pt x="14616" y="196081"/>
                </a:lnTo>
                <a:lnTo>
                  <a:pt x="32000" y="154945"/>
                </a:lnTo>
                <a:lnTo>
                  <a:pt x="55315" y="117378"/>
                </a:lnTo>
                <a:lnTo>
                  <a:pt x="83971" y="83972"/>
                </a:lnTo>
                <a:lnTo>
                  <a:pt x="117377" y="55316"/>
                </a:lnTo>
                <a:lnTo>
                  <a:pt x="154943" y="32000"/>
                </a:lnTo>
                <a:lnTo>
                  <a:pt x="196078" y="14616"/>
                </a:lnTo>
                <a:lnTo>
                  <a:pt x="240193" y="3752"/>
                </a:lnTo>
                <a:lnTo>
                  <a:pt x="286697" y="0"/>
                </a:lnTo>
                <a:lnTo>
                  <a:pt x="10781216" y="0"/>
                </a:lnTo>
                <a:lnTo>
                  <a:pt x="10827718" y="3752"/>
                </a:lnTo>
                <a:lnTo>
                  <a:pt x="10871831" y="14616"/>
                </a:lnTo>
                <a:lnTo>
                  <a:pt x="10912965" y="32000"/>
                </a:lnTo>
                <a:lnTo>
                  <a:pt x="10950530" y="55316"/>
                </a:lnTo>
                <a:lnTo>
                  <a:pt x="10983935" y="83972"/>
                </a:lnTo>
                <a:lnTo>
                  <a:pt x="11012591" y="117378"/>
                </a:lnTo>
                <a:lnTo>
                  <a:pt x="11035906" y="154945"/>
                </a:lnTo>
                <a:lnTo>
                  <a:pt x="11053290" y="196081"/>
                </a:lnTo>
                <a:lnTo>
                  <a:pt x="11064154" y="240197"/>
                </a:lnTo>
                <a:lnTo>
                  <a:pt x="11067906" y="286702"/>
                </a:lnTo>
                <a:lnTo>
                  <a:pt x="11067906" y="5025533"/>
                </a:lnTo>
                <a:lnTo>
                  <a:pt x="11064154" y="5072037"/>
                </a:lnTo>
                <a:lnTo>
                  <a:pt x="11053290" y="5116152"/>
                </a:lnTo>
                <a:lnTo>
                  <a:pt x="11035906" y="5157287"/>
                </a:lnTo>
                <a:lnTo>
                  <a:pt x="11012591" y="5194853"/>
                </a:lnTo>
                <a:lnTo>
                  <a:pt x="10983935" y="5228259"/>
                </a:lnTo>
                <a:lnTo>
                  <a:pt x="10950530" y="5256915"/>
                </a:lnTo>
                <a:lnTo>
                  <a:pt x="10912965" y="5280230"/>
                </a:lnTo>
                <a:lnTo>
                  <a:pt x="10871831" y="5297614"/>
                </a:lnTo>
                <a:lnTo>
                  <a:pt x="10827718" y="5308478"/>
                </a:lnTo>
                <a:lnTo>
                  <a:pt x="10781216" y="5312231"/>
                </a:lnTo>
                <a:lnTo>
                  <a:pt x="286697" y="5312231"/>
                </a:lnTo>
                <a:lnTo>
                  <a:pt x="240193" y="5308478"/>
                </a:lnTo>
                <a:lnTo>
                  <a:pt x="196078" y="5297614"/>
                </a:lnTo>
                <a:lnTo>
                  <a:pt x="154943" y="5280230"/>
                </a:lnTo>
                <a:lnTo>
                  <a:pt x="117377" y="5256915"/>
                </a:lnTo>
                <a:lnTo>
                  <a:pt x="83971" y="5228259"/>
                </a:lnTo>
                <a:lnTo>
                  <a:pt x="55315" y="5194853"/>
                </a:lnTo>
                <a:lnTo>
                  <a:pt x="32000" y="5157287"/>
                </a:lnTo>
                <a:lnTo>
                  <a:pt x="14616" y="5116152"/>
                </a:lnTo>
                <a:lnTo>
                  <a:pt x="3752" y="5072037"/>
                </a:lnTo>
                <a:lnTo>
                  <a:pt x="0" y="5025533"/>
                </a:lnTo>
                <a:lnTo>
                  <a:pt x="0" y="286702"/>
                </a:lnTo>
                <a:close/>
              </a:path>
            </a:pathLst>
          </a:custGeom>
          <a:ln w="9525">
            <a:solidFill>
              <a:srgbClr val="86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34684" y="986027"/>
            <a:ext cx="9815830" cy="516763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1400" b="1">
                <a:solidFill>
                  <a:srgbClr val="27455D"/>
                </a:solidFill>
                <a:latin typeface="Calibri"/>
                <a:cs typeface="Calibri"/>
              </a:rPr>
              <a:t>Employee</a:t>
            </a:r>
            <a:r>
              <a:rPr dirty="0" sz="1400" spc="-60">
                <a:solidFill>
                  <a:srgbClr val="27455D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27455D"/>
                </a:solidFill>
                <a:latin typeface="Calibri"/>
                <a:cs typeface="Calibri"/>
              </a:rPr>
              <a:t>Safety</a:t>
            </a:r>
            <a:r>
              <a:rPr dirty="0" sz="1400" spc="-55">
                <a:solidFill>
                  <a:srgbClr val="27455D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27455D"/>
                </a:solidFill>
                <a:latin typeface="Calibri"/>
                <a:cs typeface="Calibri"/>
              </a:rPr>
              <a:t>&amp;</a:t>
            </a:r>
            <a:r>
              <a:rPr dirty="0" sz="1400" spc="-50">
                <a:solidFill>
                  <a:srgbClr val="27455D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27455D"/>
                </a:solidFill>
                <a:latin typeface="Calibri"/>
                <a:cs typeface="Calibri"/>
              </a:rPr>
              <a:t>Experience</a:t>
            </a:r>
            <a:endParaRPr sz="14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Accommodates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last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moment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changes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Smart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request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late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stay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|Taxi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reimbursement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employee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Trip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reject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option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Multi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level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SOS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escalation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-85"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Multi-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stage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approach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with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SMS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&amp;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auto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IVR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calls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Female</a:t>
            </a:r>
            <a:r>
              <a:rPr dirty="0" sz="1400" spc="2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Safety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Exclusive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tracking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dash-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board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229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Female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Safe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Reach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mechanism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Panic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button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integration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215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Employee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feedback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Calibri"/>
                <a:cs typeface="Calibri"/>
              </a:rPr>
              <a:t>dash-</a:t>
            </a:r>
            <a:r>
              <a:rPr dirty="0" sz="1400">
                <a:latin typeface="Calibri"/>
                <a:cs typeface="Calibri"/>
              </a:rPr>
              <a:t>board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–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Homes</a:t>
            </a:r>
            <a:r>
              <a:rPr dirty="0" sz="1200" spc="-2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reach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conformation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4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 spc="-10">
                <a:latin typeface="Calibri"/>
                <a:cs typeface="Calibri"/>
              </a:rPr>
              <a:t>Drop-</a:t>
            </a:r>
            <a:r>
              <a:rPr dirty="0" sz="1400">
                <a:latin typeface="Calibri"/>
                <a:cs typeface="Calibri"/>
              </a:rPr>
              <a:t>zone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attendance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24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Employee</a:t>
            </a:r>
            <a:r>
              <a:rPr dirty="0" sz="1200" spc="-2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safety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&amp;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help</a:t>
            </a:r>
            <a:r>
              <a:rPr dirty="0" sz="1200" spc="2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No-show</a:t>
            </a:r>
            <a:r>
              <a:rPr dirty="0" sz="1200" spc="-2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Digital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QR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code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Calibri"/>
                <a:cs typeface="Calibri"/>
              </a:rPr>
              <a:t>–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Trip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wise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available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on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Driver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app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vicinity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linked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QR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enablement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3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Special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needs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Calibri"/>
                <a:cs typeface="Calibri"/>
              </a:rPr>
              <a:t>–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Cradle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for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Women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with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child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Pregnant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Lady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Medical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needs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|Specially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challenged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27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route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Alerts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Geo-fence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violation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alert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Vehicle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halting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alert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|route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deviation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alert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ourier New"/>
              <a:buChar char="o"/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7455D"/>
                </a:solidFill>
                <a:latin typeface="Calibri"/>
                <a:cs typeface="Calibri"/>
              </a:rPr>
              <a:t>Operational</a:t>
            </a:r>
            <a:r>
              <a:rPr dirty="0" sz="1400" spc="-65">
                <a:solidFill>
                  <a:srgbClr val="27455D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27455D"/>
                </a:solidFill>
                <a:latin typeface="Calibri"/>
                <a:cs typeface="Calibri"/>
              </a:rPr>
              <a:t>Flexibility</a:t>
            </a:r>
            <a:endParaRPr sz="14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625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Field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app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Separate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access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Vendor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supervisors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Transport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Calibri"/>
                <a:cs typeface="Calibri"/>
              </a:rPr>
              <a:t>team-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Compliance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team,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Security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team-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Paperless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operations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&amp;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Ground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compliances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Dash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boards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Operations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|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Vendor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|Cost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|Transport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24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Corporate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monitoring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4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Dynamic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reports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270"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flexibility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to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user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for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creating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own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report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format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215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Access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management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254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UI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based,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Facility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Role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Module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Read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&amp;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Write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access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System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configurations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235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system</a:t>
            </a:r>
            <a:r>
              <a:rPr dirty="0" sz="1200" spc="-2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can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be</a:t>
            </a:r>
            <a:r>
              <a:rPr dirty="0" sz="1200" spc="-2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configured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each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facility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FE820A"/>
                </a:solidFill>
                <a:latin typeface="Calibri"/>
                <a:cs typeface="Calibri"/>
              </a:rPr>
              <a:t>wise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35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Electric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vehicle</a:t>
            </a:r>
            <a:r>
              <a:rPr dirty="0" sz="1400" spc="26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deployment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Cover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all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fuel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types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RHM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&amp;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JMP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Capturing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road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inputs</a:t>
            </a:r>
            <a:r>
              <a:rPr dirty="0" sz="1200" spc="-3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&amp;</a:t>
            </a:r>
            <a:r>
              <a:rPr dirty="0" sz="1200" spc="-5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Driver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Journey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Management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FE820A"/>
                </a:solidFill>
                <a:latin typeface="Calibri"/>
                <a:cs typeface="Calibri"/>
              </a:rPr>
              <a:t>plan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IVMS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Capturing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vehicle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Dynamics</a:t>
            </a:r>
            <a:endParaRPr sz="1200">
              <a:latin typeface="Calibri"/>
              <a:cs typeface="Calibri"/>
            </a:endParaRPr>
          </a:p>
          <a:p>
            <a:pPr marL="572135" indent="-285115">
              <a:lnSpc>
                <a:spcPct val="100000"/>
              </a:lnSpc>
              <a:spcBef>
                <a:spcPts val="215"/>
              </a:spcBef>
              <a:buFont typeface="Courier New"/>
              <a:buChar char="o"/>
              <a:tabLst>
                <a:tab pos="572135" algn="l"/>
              </a:tabLst>
            </a:pPr>
            <a:r>
              <a:rPr dirty="0" sz="1400">
                <a:latin typeface="Calibri"/>
                <a:cs typeface="Calibri"/>
              </a:rPr>
              <a:t>Vendor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billing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Partial</a:t>
            </a:r>
            <a:r>
              <a:rPr dirty="0" sz="1200" spc="22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billing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|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facility</a:t>
            </a:r>
            <a:r>
              <a:rPr dirty="0" sz="1200" spc="-4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wise</a:t>
            </a:r>
            <a:r>
              <a:rPr dirty="0" sz="1200" spc="-35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E820A"/>
                </a:solidFill>
                <a:latin typeface="Calibri"/>
                <a:cs typeface="Calibri"/>
              </a:rPr>
              <a:t>mixed</a:t>
            </a:r>
            <a:r>
              <a:rPr dirty="0" sz="1200" spc="-40">
                <a:solidFill>
                  <a:srgbClr val="FE820A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FE820A"/>
                </a:solidFill>
                <a:latin typeface="Calibri"/>
                <a:cs typeface="Calibri"/>
              </a:rPr>
              <a:t>billing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53600" y="5023103"/>
            <a:ext cx="1301496" cy="920496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383524" y="6593116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latin typeface="Calibri"/>
                <a:cs typeface="Calibri"/>
              </a:rPr>
              <a:t>NGFV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India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Pvt.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Ltd.|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  <a:hlinkClick r:id="rId4"/>
              </a:rPr>
              <a:t>www.efmfm.com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352" y="94488"/>
            <a:ext cx="1447800" cy="5364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/>
              <a:t>Comprehensive</a:t>
            </a:r>
            <a:r>
              <a:rPr dirty="0" spc="-75" b="0">
                <a:latin typeface="Times New Roman"/>
                <a:cs typeface="Times New Roman"/>
              </a:rPr>
              <a:t> </a:t>
            </a:r>
            <a:r>
              <a:rPr dirty="0"/>
              <a:t>Business</a:t>
            </a:r>
            <a:r>
              <a:rPr dirty="0" spc="-80" b="0">
                <a:latin typeface="Times New Roman"/>
                <a:cs typeface="Times New Roman"/>
              </a:rPr>
              <a:t> </a:t>
            </a:r>
            <a:r>
              <a:rPr dirty="0" spc="-10"/>
              <a:t>Impact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50411" y="947051"/>
            <a:ext cx="3547745" cy="3955415"/>
            <a:chOff x="550411" y="947051"/>
            <a:chExt cx="3547745" cy="3955415"/>
          </a:xfrm>
        </p:grpSpPr>
        <p:sp>
          <p:nvSpPr>
            <p:cNvPr id="5" name="object 5" descr=""/>
            <p:cNvSpPr/>
            <p:nvPr/>
          </p:nvSpPr>
          <p:spPr>
            <a:xfrm>
              <a:off x="555174" y="1099451"/>
              <a:ext cx="3538220" cy="3797935"/>
            </a:xfrm>
            <a:custGeom>
              <a:avLst/>
              <a:gdLst/>
              <a:ahLst/>
              <a:cxnLst/>
              <a:rect l="l" t="t" r="r" b="b"/>
              <a:pathLst>
                <a:path w="3538220" h="3797935">
                  <a:moveTo>
                    <a:pt x="0" y="459041"/>
                  </a:moveTo>
                  <a:lnTo>
                    <a:pt x="2369" y="412107"/>
                  </a:lnTo>
                  <a:lnTo>
                    <a:pt x="9325" y="366529"/>
                  </a:lnTo>
                  <a:lnTo>
                    <a:pt x="20637" y="322538"/>
                  </a:lnTo>
                  <a:lnTo>
                    <a:pt x="36073" y="280363"/>
                  </a:lnTo>
                  <a:lnTo>
                    <a:pt x="55402" y="240236"/>
                  </a:lnTo>
                  <a:lnTo>
                    <a:pt x="78395" y="202388"/>
                  </a:lnTo>
                  <a:lnTo>
                    <a:pt x="104821" y="167050"/>
                  </a:lnTo>
                  <a:lnTo>
                    <a:pt x="134448" y="134451"/>
                  </a:lnTo>
                  <a:lnTo>
                    <a:pt x="167045" y="104824"/>
                  </a:lnTo>
                  <a:lnTo>
                    <a:pt x="202383" y="78398"/>
                  </a:lnTo>
                  <a:lnTo>
                    <a:pt x="240231" y="55404"/>
                  </a:lnTo>
                  <a:lnTo>
                    <a:pt x="280357" y="36074"/>
                  </a:lnTo>
                  <a:lnTo>
                    <a:pt x="322531" y="20637"/>
                  </a:lnTo>
                  <a:lnTo>
                    <a:pt x="366523" y="9326"/>
                  </a:lnTo>
                  <a:lnTo>
                    <a:pt x="412101" y="2370"/>
                  </a:lnTo>
                  <a:lnTo>
                    <a:pt x="459035" y="0"/>
                  </a:lnTo>
                  <a:lnTo>
                    <a:pt x="3078816" y="0"/>
                  </a:lnTo>
                  <a:lnTo>
                    <a:pt x="3125750" y="2370"/>
                  </a:lnTo>
                  <a:lnTo>
                    <a:pt x="3171328" y="9326"/>
                  </a:lnTo>
                  <a:lnTo>
                    <a:pt x="3215319" y="20637"/>
                  </a:lnTo>
                  <a:lnTo>
                    <a:pt x="3257494" y="36074"/>
                  </a:lnTo>
                  <a:lnTo>
                    <a:pt x="3297621" y="55404"/>
                  </a:lnTo>
                  <a:lnTo>
                    <a:pt x="3335469" y="78398"/>
                  </a:lnTo>
                  <a:lnTo>
                    <a:pt x="3370807" y="104824"/>
                  </a:lnTo>
                  <a:lnTo>
                    <a:pt x="3403406" y="134451"/>
                  </a:lnTo>
                  <a:lnTo>
                    <a:pt x="3433033" y="167050"/>
                  </a:lnTo>
                  <a:lnTo>
                    <a:pt x="3459459" y="202388"/>
                  </a:lnTo>
                  <a:lnTo>
                    <a:pt x="3482453" y="240236"/>
                  </a:lnTo>
                  <a:lnTo>
                    <a:pt x="3501783" y="280363"/>
                  </a:lnTo>
                  <a:lnTo>
                    <a:pt x="3517220" y="322538"/>
                  </a:lnTo>
                  <a:lnTo>
                    <a:pt x="3528531" y="366529"/>
                  </a:lnTo>
                  <a:lnTo>
                    <a:pt x="3535488" y="412107"/>
                  </a:lnTo>
                  <a:lnTo>
                    <a:pt x="3537858" y="459041"/>
                  </a:lnTo>
                  <a:lnTo>
                    <a:pt x="3537858" y="3338906"/>
                  </a:lnTo>
                  <a:lnTo>
                    <a:pt x="3535488" y="3385839"/>
                  </a:lnTo>
                  <a:lnTo>
                    <a:pt x="3528531" y="3431417"/>
                  </a:lnTo>
                  <a:lnTo>
                    <a:pt x="3517220" y="3475408"/>
                  </a:lnTo>
                  <a:lnTo>
                    <a:pt x="3501783" y="3517582"/>
                  </a:lnTo>
                  <a:lnTo>
                    <a:pt x="3482453" y="3557707"/>
                  </a:lnTo>
                  <a:lnTo>
                    <a:pt x="3459459" y="3595554"/>
                  </a:lnTo>
                  <a:lnTo>
                    <a:pt x="3433033" y="3630892"/>
                  </a:lnTo>
                  <a:lnTo>
                    <a:pt x="3403406" y="3663489"/>
                  </a:lnTo>
                  <a:lnTo>
                    <a:pt x="3370807" y="3693116"/>
                  </a:lnTo>
                  <a:lnTo>
                    <a:pt x="3335469" y="3719540"/>
                  </a:lnTo>
                  <a:lnTo>
                    <a:pt x="3297621" y="3742533"/>
                  </a:lnTo>
                  <a:lnTo>
                    <a:pt x="3257494" y="3761862"/>
                  </a:lnTo>
                  <a:lnTo>
                    <a:pt x="3215319" y="3777298"/>
                  </a:lnTo>
                  <a:lnTo>
                    <a:pt x="3171328" y="3788609"/>
                  </a:lnTo>
                  <a:lnTo>
                    <a:pt x="3125750" y="3795565"/>
                  </a:lnTo>
                  <a:lnTo>
                    <a:pt x="3078816" y="3797935"/>
                  </a:lnTo>
                  <a:lnTo>
                    <a:pt x="459035" y="3797935"/>
                  </a:lnTo>
                  <a:lnTo>
                    <a:pt x="412101" y="3795565"/>
                  </a:lnTo>
                  <a:lnTo>
                    <a:pt x="366523" y="3788609"/>
                  </a:lnTo>
                  <a:lnTo>
                    <a:pt x="322531" y="3777298"/>
                  </a:lnTo>
                  <a:lnTo>
                    <a:pt x="280357" y="3761862"/>
                  </a:lnTo>
                  <a:lnTo>
                    <a:pt x="240231" y="3742533"/>
                  </a:lnTo>
                  <a:lnTo>
                    <a:pt x="202383" y="3719540"/>
                  </a:lnTo>
                  <a:lnTo>
                    <a:pt x="167045" y="3693116"/>
                  </a:lnTo>
                  <a:lnTo>
                    <a:pt x="134448" y="3663489"/>
                  </a:lnTo>
                  <a:lnTo>
                    <a:pt x="104821" y="3630892"/>
                  </a:lnTo>
                  <a:lnTo>
                    <a:pt x="78395" y="3595554"/>
                  </a:lnTo>
                  <a:lnTo>
                    <a:pt x="55402" y="3557707"/>
                  </a:lnTo>
                  <a:lnTo>
                    <a:pt x="36073" y="3517582"/>
                  </a:lnTo>
                  <a:lnTo>
                    <a:pt x="20637" y="3475408"/>
                  </a:lnTo>
                  <a:lnTo>
                    <a:pt x="9325" y="3431417"/>
                  </a:lnTo>
                  <a:lnTo>
                    <a:pt x="2369" y="3385839"/>
                  </a:lnTo>
                  <a:lnTo>
                    <a:pt x="0" y="3338906"/>
                  </a:lnTo>
                  <a:lnTo>
                    <a:pt x="0" y="459041"/>
                  </a:lnTo>
                  <a:close/>
                </a:path>
              </a:pathLst>
            </a:custGeom>
            <a:ln w="9525">
              <a:solidFill>
                <a:srgbClr val="C7C1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5174" y="947051"/>
              <a:ext cx="2340610" cy="447675"/>
            </a:xfrm>
            <a:custGeom>
              <a:avLst/>
              <a:gdLst/>
              <a:ahLst/>
              <a:cxnLst/>
              <a:rect l="l" t="t" r="r" b="b"/>
              <a:pathLst>
                <a:path w="2340610" h="447675">
                  <a:moveTo>
                    <a:pt x="2265813" y="0"/>
                  </a:moveTo>
                  <a:lnTo>
                    <a:pt x="74612" y="0"/>
                  </a:lnTo>
                  <a:lnTo>
                    <a:pt x="45568" y="5864"/>
                  </a:lnTo>
                  <a:lnTo>
                    <a:pt x="21851" y="21856"/>
                  </a:lnTo>
                  <a:lnTo>
                    <a:pt x="5862" y="45573"/>
                  </a:lnTo>
                  <a:lnTo>
                    <a:pt x="0" y="74612"/>
                  </a:lnTo>
                  <a:lnTo>
                    <a:pt x="0" y="373062"/>
                  </a:lnTo>
                  <a:lnTo>
                    <a:pt x="5862" y="402106"/>
                  </a:lnTo>
                  <a:lnTo>
                    <a:pt x="21851" y="425823"/>
                  </a:lnTo>
                  <a:lnTo>
                    <a:pt x="45568" y="441812"/>
                  </a:lnTo>
                  <a:lnTo>
                    <a:pt x="74612" y="447675"/>
                  </a:lnTo>
                  <a:lnTo>
                    <a:pt x="2265813" y="447675"/>
                  </a:lnTo>
                  <a:lnTo>
                    <a:pt x="2294857" y="441812"/>
                  </a:lnTo>
                  <a:lnTo>
                    <a:pt x="2318573" y="425823"/>
                  </a:lnTo>
                  <a:lnTo>
                    <a:pt x="2334563" y="402106"/>
                  </a:lnTo>
                  <a:lnTo>
                    <a:pt x="2340425" y="373062"/>
                  </a:lnTo>
                  <a:lnTo>
                    <a:pt x="2340425" y="74612"/>
                  </a:lnTo>
                  <a:lnTo>
                    <a:pt x="2334563" y="45573"/>
                  </a:lnTo>
                  <a:lnTo>
                    <a:pt x="2318573" y="21856"/>
                  </a:lnTo>
                  <a:lnTo>
                    <a:pt x="2294857" y="5864"/>
                  </a:lnTo>
                  <a:lnTo>
                    <a:pt x="2265813" y="0"/>
                  </a:lnTo>
                  <a:close/>
                </a:path>
              </a:pathLst>
            </a:custGeom>
            <a:solidFill>
              <a:srgbClr val="C7C18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33246" y="1060703"/>
            <a:ext cx="11842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Operational</a:t>
            </a:r>
            <a:r>
              <a:rPr dirty="0" sz="1100" spc="-60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Savings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414837" y="947051"/>
            <a:ext cx="3547745" cy="3955415"/>
            <a:chOff x="4414837" y="947051"/>
            <a:chExt cx="3547745" cy="3955415"/>
          </a:xfrm>
        </p:grpSpPr>
        <p:sp>
          <p:nvSpPr>
            <p:cNvPr id="9" name="object 9" descr=""/>
            <p:cNvSpPr/>
            <p:nvPr/>
          </p:nvSpPr>
          <p:spPr>
            <a:xfrm>
              <a:off x="4419600" y="1099451"/>
              <a:ext cx="3538220" cy="3797935"/>
            </a:xfrm>
            <a:custGeom>
              <a:avLst/>
              <a:gdLst/>
              <a:ahLst/>
              <a:cxnLst/>
              <a:rect l="l" t="t" r="r" b="b"/>
              <a:pathLst>
                <a:path w="3538220" h="3797935">
                  <a:moveTo>
                    <a:pt x="0" y="459041"/>
                  </a:moveTo>
                  <a:lnTo>
                    <a:pt x="2369" y="412107"/>
                  </a:lnTo>
                  <a:lnTo>
                    <a:pt x="9325" y="366529"/>
                  </a:lnTo>
                  <a:lnTo>
                    <a:pt x="20636" y="322538"/>
                  </a:lnTo>
                  <a:lnTo>
                    <a:pt x="36072" y="280363"/>
                  </a:lnTo>
                  <a:lnTo>
                    <a:pt x="55402" y="240236"/>
                  </a:lnTo>
                  <a:lnTo>
                    <a:pt x="78394" y="202388"/>
                  </a:lnTo>
                  <a:lnTo>
                    <a:pt x="104820" y="167050"/>
                  </a:lnTo>
                  <a:lnTo>
                    <a:pt x="134446" y="134451"/>
                  </a:lnTo>
                  <a:lnTo>
                    <a:pt x="167044" y="104824"/>
                  </a:lnTo>
                  <a:lnTo>
                    <a:pt x="202383" y="78398"/>
                  </a:lnTo>
                  <a:lnTo>
                    <a:pt x="240231" y="55404"/>
                  </a:lnTo>
                  <a:lnTo>
                    <a:pt x="280358" y="36074"/>
                  </a:lnTo>
                  <a:lnTo>
                    <a:pt x="322533" y="20637"/>
                  </a:lnTo>
                  <a:lnTo>
                    <a:pt x="366526" y="9326"/>
                  </a:lnTo>
                  <a:lnTo>
                    <a:pt x="412105" y="2370"/>
                  </a:lnTo>
                  <a:lnTo>
                    <a:pt x="459041" y="0"/>
                  </a:lnTo>
                  <a:lnTo>
                    <a:pt x="3078822" y="0"/>
                  </a:lnTo>
                  <a:lnTo>
                    <a:pt x="3125756" y="2370"/>
                  </a:lnTo>
                  <a:lnTo>
                    <a:pt x="3171334" y="9326"/>
                  </a:lnTo>
                  <a:lnTo>
                    <a:pt x="3215325" y="20637"/>
                  </a:lnTo>
                  <a:lnTo>
                    <a:pt x="3257498" y="36074"/>
                  </a:lnTo>
                  <a:lnTo>
                    <a:pt x="3297624" y="55404"/>
                  </a:lnTo>
                  <a:lnTo>
                    <a:pt x="3335471" y="78398"/>
                  </a:lnTo>
                  <a:lnTo>
                    <a:pt x="3370809" y="104824"/>
                  </a:lnTo>
                  <a:lnTo>
                    <a:pt x="3403406" y="134451"/>
                  </a:lnTo>
                  <a:lnTo>
                    <a:pt x="3433032" y="167050"/>
                  </a:lnTo>
                  <a:lnTo>
                    <a:pt x="3459457" y="202388"/>
                  </a:lnTo>
                  <a:lnTo>
                    <a:pt x="3482450" y="240236"/>
                  </a:lnTo>
                  <a:lnTo>
                    <a:pt x="3501779" y="280363"/>
                  </a:lnTo>
                  <a:lnTo>
                    <a:pt x="3517214" y="322538"/>
                  </a:lnTo>
                  <a:lnTo>
                    <a:pt x="3528526" y="366529"/>
                  </a:lnTo>
                  <a:lnTo>
                    <a:pt x="3535481" y="412107"/>
                  </a:lnTo>
                  <a:lnTo>
                    <a:pt x="3537851" y="459041"/>
                  </a:lnTo>
                  <a:lnTo>
                    <a:pt x="3537851" y="3338906"/>
                  </a:lnTo>
                  <a:lnTo>
                    <a:pt x="3535481" y="3385839"/>
                  </a:lnTo>
                  <a:lnTo>
                    <a:pt x="3528526" y="3431417"/>
                  </a:lnTo>
                  <a:lnTo>
                    <a:pt x="3517214" y="3475408"/>
                  </a:lnTo>
                  <a:lnTo>
                    <a:pt x="3501779" y="3517582"/>
                  </a:lnTo>
                  <a:lnTo>
                    <a:pt x="3482450" y="3557707"/>
                  </a:lnTo>
                  <a:lnTo>
                    <a:pt x="3459457" y="3595554"/>
                  </a:lnTo>
                  <a:lnTo>
                    <a:pt x="3433032" y="3630892"/>
                  </a:lnTo>
                  <a:lnTo>
                    <a:pt x="3403406" y="3663489"/>
                  </a:lnTo>
                  <a:lnTo>
                    <a:pt x="3370809" y="3693116"/>
                  </a:lnTo>
                  <a:lnTo>
                    <a:pt x="3335471" y="3719540"/>
                  </a:lnTo>
                  <a:lnTo>
                    <a:pt x="3297624" y="3742533"/>
                  </a:lnTo>
                  <a:lnTo>
                    <a:pt x="3257498" y="3761862"/>
                  </a:lnTo>
                  <a:lnTo>
                    <a:pt x="3215325" y="3777298"/>
                  </a:lnTo>
                  <a:lnTo>
                    <a:pt x="3171334" y="3788609"/>
                  </a:lnTo>
                  <a:lnTo>
                    <a:pt x="3125756" y="3795565"/>
                  </a:lnTo>
                  <a:lnTo>
                    <a:pt x="3078822" y="3797935"/>
                  </a:lnTo>
                  <a:lnTo>
                    <a:pt x="459041" y="3797935"/>
                  </a:lnTo>
                  <a:lnTo>
                    <a:pt x="412105" y="3795565"/>
                  </a:lnTo>
                  <a:lnTo>
                    <a:pt x="366526" y="3788609"/>
                  </a:lnTo>
                  <a:lnTo>
                    <a:pt x="322533" y="3777298"/>
                  </a:lnTo>
                  <a:lnTo>
                    <a:pt x="280358" y="3761862"/>
                  </a:lnTo>
                  <a:lnTo>
                    <a:pt x="240231" y="3742533"/>
                  </a:lnTo>
                  <a:lnTo>
                    <a:pt x="202383" y="3719540"/>
                  </a:lnTo>
                  <a:lnTo>
                    <a:pt x="167044" y="3693116"/>
                  </a:lnTo>
                  <a:lnTo>
                    <a:pt x="134446" y="3663489"/>
                  </a:lnTo>
                  <a:lnTo>
                    <a:pt x="104820" y="3630892"/>
                  </a:lnTo>
                  <a:lnTo>
                    <a:pt x="78394" y="3595554"/>
                  </a:lnTo>
                  <a:lnTo>
                    <a:pt x="55402" y="3557707"/>
                  </a:lnTo>
                  <a:lnTo>
                    <a:pt x="36072" y="3517582"/>
                  </a:lnTo>
                  <a:lnTo>
                    <a:pt x="20636" y="3475408"/>
                  </a:lnTo>
                  <a:lnTo>
                    <a:pt x="9325" y="3431417"/>
                  </a:lnTo>
                  <a:lnTo>
                    <a:pt x="2369" y="3385839"/>
                  </a:lnTo>
                  <a:lnTo>
                    <a:pt x="0" y="3338906"/>
                  </a:lnTo>
                  <a:lnTo>
                    <a:pt x="0" y="459041"/>
                  </a:lnTo>
                  <a:close/>
                </a:path>
              </a:pathLst>
            </a:custGeom>
            <a:ln w="9525">
              <a:solidFill>
                <a:srgbClr val="C7C1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19600" y="947051"/>
              <a:ext cx="2414905" cy="447675"/>
            </a:xfrm>
            <a:custGeom>
              <a:avLst/>
              <a:gdLst/>
              <a:ahLst/>
              <a:cxnLst/>
              <a:rect l="l" t="t" r="r" b="b"/>
              <a:pathLst>
                <a:path w="2414904" h="447675">
                  <a:moveTo>
                    <a:pt x="2339721" y="0"/>
                  </a:moveTo>
                  <a:lnTo>
                    <a:pt x="74612" y="0"/>
                  </a:lnTo>
                  <a:lnTo>
                    <a:pt x="45568" y="5864"/>
                  </a:lnTo>
                  <a:lnTo>
                    <a:pt x="21851" y="21856"/>
                  </a:lnTo>
                  <a:lnTo>
                    <a:pt x="5862" y="45573"/>
                  </a:lnTo>
                  <a:lnTo>
                    <a:pt x="0" y="74612"/>
                  </a:lnTo>
                  <a:lnTo>
                    <a:pt x="0" y="373062"/>
                  </a:lnTo>
                  <a:lnTo>
                    <a:pt x="5862" y="402106"/>
                  </a:lnTo>
                  <a:lnTo>
                    <a:pt x="21851" y="425823"/>
                  </a:lnTo>
                  <a:lnTo>
                    <a:pt x="45568" y="441812"/>
                  </a:lnTo>
                  <a:lnTo>
                    <a:pt x="74612" y="447675"/>
                  </a:lnTo>
                  <a:lnTo>
                    <a:pt x="2339721" y="447675"/>
                  </a:lnTo>
                  <a:lnTo>
                    <a:pt x="2368765" y="441812"/>
                  </a:lnTo>
                  <a:lnTo>
                    <a:pt x="2392481" y="425823"/>
                  </a:lnTo>
                  <a:lnTo>
                    <a:pt x="2408470" y="402106"/>
                  </a:lnTo>
                  <a:lnTo>
                    <a:pt x="2414333" y="373062"/>
                  </a:lnTo>
                  <a:lnTo>
                    <a:pt x="2414333" y="74612"/>
                  </a:lnTo>
                  <a:lnTo>
                    <a:pt x="2408470" y="45573"/>
                  </a:lnTo>
                  <a:lnTo>
                    <a:pt x="2392481" y="21856"/>
                  </a:lnTo>
                  <a:lnTo>
                    <a:pt x="2368765" y="5864"/>
                  </a:lnTo>
                  <a:lnTo>
                    <a:pt x="2339721" y="0"/>
                  </a:lnTo>
                  <a:close/>
                </a:path>
              </a:pathLst>
            </a:custGeom>
            <a:solidFill>
              <a:srgbClr val="C7C18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994948" y="1060703"/>
            <a:ext cx="12636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Employee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Experience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279269" y="947051"/>
            <a:ext cx="3547745" cy="3955415"/>
            <a:chOff x="8279269" y="947051"/>
            <a:chExt cx="3547745" cy="3955415"/>
          </a:xfrm>
        </p:grpSpPr>
        <p:sp>
          <p:nvSpPr>
            <p:cNvPr id="13" name="object 13" descr=""/>
            <p:cNvSpPr/>
            <p:nvPr/>
          </p:nvSpPr>
          <p:spPr>
            <a:xfrm>
              <a:off x="8284032" y="1099451"/>
              <a:ext cx="3538220" cy="3797935"/>
            </a:xfrm>
            <a:custGeom>
              <a:avLst/>
              <a:gdLst/>
              <a:ahLst/>
              <a:cxnLst/>
              <a:rect l="l" t="t" r="r" b="b"/>
              <a:pathLst>
                <a:path w="3538220" h="3797935">
                  <a:moveTo>
                    <a:pt x="0" y="459041"/>
                  </a:moveTo>
                  <a:lnTo>
                    <a:pt x="2369" y="412107"/>
                  </a:lnTo>
                  <a:lnTo>
                    <a:pt x="9325" y="366529"/>
                  </a:lnTo>
                  <a:lnTo>
                    <a:pt x="20636" y="322538"/>
                  </a:lnTo>
                  <a:lnTo>
                    <a:pt x="36072" y="280363"/>
                  </a:lnTo>
                  <a:lnTo>
                    <a:pt x="55401" y="240236"/>
                  </a:lnTo>
                  <a:lnTo>
                    <a:pt x="78394" y="202388"/>
                  </a:lnTo>
                  <a:lnTo>
                    <a:pt x="104818" y="167050"/>
                  </a:lnTo>
                  <a:lnTo>
                    <a:pt x="134445" y="134451"/>
                  </a:lnTo>
                  <a:lnTo>
                    <a:pt x="167042" y="104824"/>
                  </a:lnTo>
                  <a:lnTo>
                    <a:pt x="202380" y="78398"/>
                  </a:lnTo>
                  <a:lnTo>
                    <a:pt x="240227" y="55404"/>
                  </a:lnTo>
                  <a:lnTo>
                    <a:pt x="280352" y="36074"/>
                  </a:lnTo>
                  <a:lnTo>
                    <a:pt x="322526" y="20637"/>
                  </a:lnTo>
                  <a:lnTo>
                    <a:pt x="366517" y="9326"/>
                  </a:lnTo>
                  <a:lnTo>
                    <a:pt x="412095" y="2370"/>
                  </a:lnTo>
                  <a:lnTo>
                    <a:pt x="459028" y="0"/>
                  </a:lnTo>
                  <a:lnTo>
                    <a:pt x="3078822" y="0"/>
                  </a:lnTo>
                  <a:lnTo>
                    <a:pt x="3125756" y="2370"/>
                  </a:lnTo>
                  <a:lnTo>
                    <a:pt x="3171334" y="9326"/>
                  </a:lnTo>
                  <a:lnTo>
                    <a:pt x="3215325" y="20637"/>
                  </a:lnTo>
                  <a:lnTo>
                    <a:pt x="3257498" y="36074"/>
                  </a:lnTo>
                  <a:lnTo>
                    <a:pt x="3297624" y="55404"/>
                  </a:lnTo>
                  <a:lnTo>
                    <a:pt x="3335471" y="78398"/>
                  </a:lnTo>
                  <a:lnTo>
                    <a:pt x="3370809" y="104824"/>
                  </a:lnTo>
                  <a:lnTo>
                    <a:pt x="3403406" y="134451"/>
                  </a:lnTo>
                  <a:lnTo>
                    <a:pt x="3433032" y="167050"/>
                  </a:lnTo>
                  <a:lnTo>
                    <a:pt x="3459457" y="202388"/>
                  </a:lnTo>
                  <a:lnTo>
                    <a:pt x="3482450" y="240236"/>
                  </a:lnTo>
                  <a:lnTo>
                    <a:pt x="3501779" y="280363"/>
                  </a:lnTo>
                  <a:lnTo>
                    <a:pt x="3517214" y="322538"/>
                  </a:lnTo>
                  <a:lnTo>
                    <a:pt x="3528526" y="366529"/>
                  </a:lnTo>
                  <a:lnTo>
                    <a:pt x="3535481" y="412107"/>
                  </a:lnTo>
                  <a:lnTo>
                    <a:pt x="3537851" y="459041"/>
                  </a:lnTo>
                  <a:lnTo>
                    <a:pt x="3537851" y="3338906"/>
                  </a:lnTo>
                  <a:lnTo>
                    <a:pt x="3535481" y="3385839"/>
                  </a:lnTo>
                  <a:lnTo>
                    <a:pt x="3528526" y="3431417"/>
                  </a:lnTo>
                  <a:lnTo>
                    <a:pt x="3517214" y="3475408"/>
                  </a:lnTo>
                  <a:lnTo>
                    <a:pt x="3501779" y="3517582"/>
                  </a:lnTo>
                  <a:lnTo>
                    <a:pt x="3482450" y="3557707"/>
                  </a:lnTo>
                  <a:lnTo>
                    <a:pt x="3459457" y="3595554"/>
                  </a:lnTo>
                  <a:lnTo>
                    <a:pt x="3433032" y="3630892"/>
                  </a:lnTo>
                  <a:lnTo>
                    <a:pt x="3403406" y="3663489"/>
                  </a:lnTo>
                  <a:lnTo>
                    <a:pt x="3370809" y="3693116"/>
                  </a:lnTo>
                  <a:lnTo>
                    <a:pt x="3335471" y="3719540"/>
                  </a:lnTo>
                  <a:lnTo>
                    <a:pt x="3297624" y="3742533"/>
                  </a:lnTo>
                  <a:lnTo>
                    <a:pt x="3257498" y="3761862"/>
                  </a:lnTo>
                  <a:lnTo>
                    <a:pt x="3215325" y="3777298"/>
                  </a:lnTo>
                  <a:lnTo>
                    <a:pt x="3171334" y="3788609"/>
                  </a:lnTo>
                  <a:lnTo>
                    <a:pt x="3125756" y="3795565"/>
                  </a:lnTo>
                  <a:lnTo>
                    <a:pt x="3078822" y="3797935"/>
                  </a:lnTo>
                  <a:lnTo>
                    <a:pt x="459028" y="3797935"/>
                  </a:lnTo>
                  <a:lnTo>
                    <a:pt x="412095" y="3795565"/>
                  </a:lnTo>
                  <a:lnTo>
                    <a:pt x="366517" y="3788609"/>
                  </a:lnTo>
                  <a:lnTo>
                    <a:pt x="322526" y="3777298"/>
                  </a:lnTo>
                  <a:lnTo>
                    <a:pt x="280352" y="3761862"/>
                  </a:lnTo>
                  <a:lnTo>
                    <a:pt x="240227" y="3742533"/>
                  </a:lnTo>
                  <a:lnTo>
                    <a:pt x="202380" y="3719540"/>
                  </a:lnTo>
                  <a:lnTo>
                    <a:pt x="167042" y="3693116"/>
                  </a:lnTo>
                  <a:lnTo>
                    <a:pt x="134445" y="3663489"/>
                  </a:lnTo>
                  <a:lnTo>
                    <a:pt x="104818" y="3630892"/>
                  </a:lnTo>
                  <a:lnTo>
                    <a:pt x="78394" y="3595554"/>
                  </a:lnTo>
                  <a:lnTo>
                    <a:pt x="55401" y="3557707"/>
                  </a:lnTo>
                  <a:lnTo>
                    <a:pt x="36072" y="3517582"/>
                  </a:lnTo>
                  <a:lnTo>
                    <a:pt x="20636" y="3475408"/>
                  </a:lnTo>
                  <a:lnTo>
                    <a:pt x="9325" y="3431417"/>
                  </a:lnTo>
                  <a:lnTo>
                    <a:pt x="2369" y="3385839"/>
                  </a:lnTo>
                  <a:lnTo>
                    <a:pt x="0" y="3338906"/>
                  </a:lnTo>
                  <a:lnTo>
                    <a:pt x="0" y="459041"/>
                  </a:lnTo>
                  <a:close/>
                </a:path>
              </a:pathLst>
            </a:custGeom>
            <a:ln w="9525">
              <a:solidFill>
                <a:srgbClr val="C7C1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284032" y="947051"/>
              <a:ext cx="2414905" cy="447675"/>
            </a:xfrm>
            <a:custGeom>
              <a:avLst/>
              <a:gdLst/>
              <a:ahLst/>
              <a:cxnLst/>
              <a:rect l="l" t="t" r="r" b="b"/>
              <a:pathLst>
                <a:path w="2414904" h="447675">
                  <a:moveTo>
                    <a:pt x="2339721" y="0"/>
                  </a:moveTo>
                  <a:lnTo>
                    <a:pt x="74612" y="0"/>
                  </a:lnTo>
                  <a:lnTo>
                    <a:pt x="45568" y="5864"/>
                  </a:lnTo>
                  <a:lnTo>
                    <a:pt x="21851" y="21856"/>
                  </a:lnTo>
                  <a:lnTo>
                    <a:pt x="5862" y="45573"/>
                  </a:lnTo>
                  <a:lnTo>
                    <a:pt x="0" y="74612"/>
                  </a:lnTo>
                  <a:lnTo>
                    <a:pt x="0" y="373062"/>
                  </a:lnTo>
                  <a:lnTo>
                    <a:pt x="5862" y="402106"/>
                  </a:lnTo>
                  <a:lnTo>
                    <a:pt x="21851" y="425823"/>
                  </a:lnTo>
                  <a:lnTo>
                    <a:pt x="45568" y="441812"/>
                  </a:lnTo>
                  <a:lnTo>
                    <a:pt x="74612" y="447675"/>
                  </a:lnTo>
                  <a:lnTo>
                    <a:pt x="2339721" y="447675"/>
                  </a:lnTo>
                  <a:lnTo>
                    <a:pt x="2368765" y="441812"/>
                  </a:lnTo>
                  <a:lnTo>
                    <a:pt x="2392481" y="425823"/>
                  </a:lnTo>
                  <a:lnTo>
                    <a:pt x="2408470" y="402106"/>
                  </a:lnTo>
                  <a:lnTo>
                    <a:pt x="2414333" y="373062"/>
                  </a:lnTo>
                  <a:lnTo>
                    <a:pt x="2414333" y="74612"/>
                  </a:lnTo>
                  <a:lnTo>
                    <a:pt x="2408470" y="45573"/>
                  </a:lnTo>
                  <a:lnTo>
                    <a:pt x="2392481" y="21856"/>
                  </a:lnTo>
                  <a:lnTo>
                    <a:pt x="2368765" y="5864"/>
                  </a:lnTo>
                  <a:lnTo>
                    <a:pt x="2339721" y="0"/>
                  </a:lnTo>
                  <a:close/>
                </a:path>
              </a:pathLst>
            </a:custGeom>
            <a:solidFill>
              <a:srgbClr val="C7C18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8853817" y="1060703"/>
            <a:ext cx="12750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Environmental</a:t>
            </a:r>
            <a:r>
              <a:rPr dirty="0" sz="1100" spc="-55">
                <a:latin typeface="Times New Roman"/>
                <a:cs typeface="Times New Roman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Factor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47593" y="1639315"/>
            <a:ext cx="3178810" cy="283591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298450" marR="163830" indent="-285750">
              <a:lnSpc>
                <a:spcPct val="103899"/>
              </a:lnSpc>
              <a:spcBef>
                <a:spcPts val="40"/>
              </a:spcBef>
              <a:buFont typeface="Courier New"/>
              <a:buChar char="o"/>
              <a:tabLst>
                <a:tab pos="298450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Number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of</a:t>
            </a:r>
            <a:r>
              <a:rPr dirty="0" sz="1200" spc="-2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Routes</a:t>
            </a:r>
            <a:r>
              <a:rPr dirty="0" sz="1200" spc="-2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663300"/>
                </a:solidFill>
                <a:latin typeface="Calibri"/>
                <a:cs typeface="Calibri"/>
              </a:rPr>
              <a:t>(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Reduction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by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3-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4%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in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routing</a:t>
            </a:r>
            <a:r>
              <a:rPr dirty="0" sz="1000" spc="-1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cost)</a:t>
            </a:r>
            <a:endParaRPr sz="1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00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Vehicle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Seat</a:t>
            </a:r>
            <a:r>
              <a:rPr dirty="0" sz="1200" spc="-2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Utilization</a:t>
            </a:r>
            <a:r>
              <a:rPr dirty="0" sz="1200" spc="-1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(Approx.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increase</a:t>
            </a:r>
            <a:r>
              <a:rPr dirty="0" sz="1000" spc="-2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by</a:t>
            </a:r>
            <a:r>
              <a:rPr dirty="0" sz="1000" spc="-1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5-</a:t>
            </a:r>
            <a:r>
              <a:rPr dirty="0" sz="1000" spc="-25" i="1">
                <a:solidFill>
                  <a:srgbClr val="4C847A"/>
                </a:solidFill>
                <a:latin typeface="Calibri"/>
                <a:cs typeface="Calibri"/>
              </a:rPr>
              <a:t>6%)</a:t>
            </a:r>
            <a:endParaRPr sz="1000">
              <a:latin typeface="Calibri"/>
              <a:cs typeface="Calibri"/>
            </a:endParaRPr>
          </a:p>
          <a:p>
            <a:pPr marL="298450" marR="43180" indent="-285750">
              <a:lnSpc>
                <a:spcPct val="103899"/>
              </a:lnSpc>
              <a:spcBef>
                <a:spcPts val="905"/>
              </a:spcBef>
              <a:buFont typeface="Courier New"/>
              <a:buChar char="o"/>
              <a:tabLst>
                <a:tab pos="298450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Employee</a:t>
            </a:r>
            <a:r>
              <a:rPr dirty="0" sz="1200" spc="-4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No</a:t>
            </a:r>
            <a:r>
              <a:rPr dirty="0" sz="1200" spc="-1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Show</a:t>
            </a:r>
            <a:r>
              <a:rPr dirty="0" sz="1200" spc="-2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Optimization</a:t>
            </a:r>
            <a:r>
              <a:rPr dirty="0" sz="1200" spc="-1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(Reduction</a:t>
            </a:r>
            <a:r>
              <a:rPr dirty="0" sz="1000" spc="-2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25" i="1">
                <a:solidFill>
                  <a:srgbClr val="4C847A"/>
                </a:solidFill>
                <a:latin typeface="Calibri"/>
                <a:cs typeface="Calibri"/>
              </a:rPr>
              <a:t>by</a:t>
            </a:r>
            <a:r>
              <a:rPr dirty="0" sz="1000" spc="-2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5-</a:t>
            </a:r>
            <a:r>
              <a:rPr dirty="0" sz="1000" spc="-25" i="1">
                <a:solidFill>
                  <a:srgbClr val="4C847A"/>
                </a:solidFill>
                <a:latin typeface="Calibri"/>
                <a:cs typeface="Calibri"/>
              </a:rPr>
              <a:t>6%)</a:t>
            </a:r>
            <a:endParaRPr sz="1000">
              <a:latin typeface="Calibri"/>
              <a:cs typeface="Calibri"/>
            </a:endParaRPr>
          </a:p>
          <a:p>
            <a:pPr marL="298450" marR="454659" indent="-285750">
              <a:lnSpc>
                <a:spcPct val="103899"/>
              </a:lnSpc>
              <a:spcBef>
                <a:spcPts val="850"/>
              </a:spcBef>
              <a:buFont typeface="Courier New"/>
              <a:buChar char="o"/>
              <a:tabLst>
                <a:tab pos="298450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Rostering</a:t>
            </a:r>
            <a:r>
              <a:rPr dirty="0" sz="1200" spc="-3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Efficiency</a:t>
            </a:r>
            <a:r>
              <a:rPr dirty="0" sz="1200" spc="-4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(3-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4%</a:t>
            </a:r>
            <a:r>
              <a:rPr dirty="0" sz="1000" spc="-3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time</a:t>
            </a:r>
            <a:r>
              <a:rPr dirty="0" sz="1000" spc="-3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saving</a:t>
            </a:r>
            <a:r>
              <a:rPr dirty="0" sz="1000" spc="-3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25" i="1">
                <a:solidFill>
                  <a:srgbClr val="4C847A"/>
                </a:solidFill>
                <a:latin typeface="Calibri"/>
                <a:cs typeface="Calibri"/>
              </a:rPr>
              <a:t>and</a:t>
            </a:r>
            <a:r>
              <a:rPr dirty="0" sz="1000" spc="-2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reduction</a:t>
            </a:r>
            <a:r>
              <a:rPr dirty="0" sz="1000" spc="-2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in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manual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effort)</a:t>
            </a:r>
            <a:endParaRPr sz="1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00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Obtaining</a:t>
            </a:r>
            <a:r>
              <a:rPr dirty="0" sz="1200" spc="-2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operational</a:t>
            </a:r>
            <a:r>
              <a:rPr dirty="0" sz="1200" spc="-2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flexibility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Maintain</a:t>
            </a:r>
            <a:r>
              <a:rPr dirty="0" sz="1200" spc="-2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transparency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055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DST</a:t>
            </a:r>
            <a:r>
              <a:rPr dirty="0" sz="1200" spc="-2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Shift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Process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wise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live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tracking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75525" y="1639318"/>
            <a:ext cx="2839720" cy="28752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298450" marR="5080" indent="-285750">
              <a:lnSpc>
                <a:spcPct val="103299"/>
              </a:lnSpc>
              <a:spcBef>
                <a:spcPts val="50"/>
              </a:spcBef>
              <a:buFont typeface="Courier New"/>
              <a:buChar char="o"/>
              <a:tabLst>
                <a:tab pos="298450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Improvement</a:t>
            </a:r>
            <a:r>
              <a:rPr dirty="0" sz="1200" spc="-5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employee</a:t>
            </a:r>
            <a:r>
              <a:rPr dirty="0" sz="1200" spc="-4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satisfaction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50" b="1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dirty="0" sz="1200" spc="-5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ESAT)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Enhanced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employee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security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055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Multiple</a:t>
            </a:r>
            <a:r>
              <a:rPr dirty="0" sz="1200" spc="-1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Onboarding</a:t>
            </a:r>
            <a:r>
              <a:rPr dirty="0" sz="1200" spc="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Option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Ease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of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25" b="1">
                <a:solidFill>
                  <a:srgbClr val="7F7F7F"/>
                </a:solidFill>
                <a:latin typeface="Calibri"/>
                <a:cs typeface="Calibri"/>
              </a:rPr>
              <a:t>Use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Feedback</a:t>
            </a:r>
            <a:r>
              <a:rPr dirty="0" sz="1200" spc="-4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Option</a:t>
            </a:r>
            <a:r>
              <a:rPr dirty="0" sz="1200" spc="-2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dirty="0" sz="1200" spc="-3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driver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rating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08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Smart</a:t>
            </a:r>
            <a:r>
              <a:rPr dirty="0" sz="1200" spc="-7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Request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Female</a:t>
            </a:r>
            <a:r>
              <a:rPr dirty="0" sz="1200" spc="-4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Live</a:t>
            </a:r>
            <a:r>
              <a:rPr dirty="0" sz="1200" spc="-4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tracking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06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Late-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stay</a:t>
            </a:r>
            <a:r>
              <a:rPr dirty="0" sz="1200" spc="-2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Shifts</a:t>
            </a:r>
            <a:endParaRPr sz="1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IVR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dirty="0" sz="1200" spc="-2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Number</a:t>
            </a:r>
            <a:r>
              <a:rPr dirty="0" sz="1200" spc="-3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Masking</a:t>
            </a:r>
            <a:r>
              <a:rPr dirty="0" sz="1200" spc="-2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facility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532088" y="1520451"/>
            <a:ext cx="2997200" cy="117284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40"/>
              </a:spcBef>
              <a:buFont typeface="Courier New"/>
              <a:buChar char="o"/>
              <a:tabLst>
                <a:tab pos="297815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Phone</a:t>
            </a:r>
            <a:r>
              <a:rPr dirty="0" sz="1200" spc="-2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Calls</a:t>
            </a:r>
            <a:r>
              <a:rPr dirty="0" sz="1200" spc="-2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(90%</a:t>
            </a:r>
            <a:r>
              <a:rPr dirty="0" sz="1000" spc="-2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reduction</a:t>
            </a:r>
            <a:r>
              <a:rPr dirty="0" sz="1000" spc="-2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in</a:t>
            </a:r>
            <a:r>
              <a:rPr dirty="0" sz="1000" spc="-2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phone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calls)</a:t>
            </a:r>
            <a:endParaRPr sz="1000">
              <a:latin typeface="Calibri"/>
              <a:cs typeface="Calibri"/>
            </a:endParaRPr>
          </a:p>
          <a:p>
            <a:pPr marL="298450" marR="5080" indent="-285750">
              <a:lnSpc>
                <a:spcPct val="89000"/>
              </a:lnSpc>
              <a:spcBef>
                <a:spcPts val="994"/>
              </a:spcBef>
              <a:buFont typeface="Courier New"/>
              <a:buChar char="o"/>
              <a:tabLst>
                <a:tab pos="298450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Stationery</a:t>
            </a:r>
            <a:r>
              <a:rPr dirty="0" sz="1200" spc="-2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(Approx.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90%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cost</a:t>
            </a:r>
            <a:r>
              <a:rPr dirty="0" sz="1000" spc="-1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reduction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in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printing</a:t>
            </a:r>
            <a:r>
              <a:rPr dirty="0" sz="1000" spc="-1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trip</a:t>
            </a:r>
            <a:r>
              <a:rPr dirty="0" sz="1000" spc="-4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sheet</a:t>
            </a:r>
            <a:r>
              <a:rPr dirty="0" sz="1000" spc="-4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if</a:t>
            </a:r>
            <a:r>
              <a:rPr dirty="0" sz="1000" spc="-5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site</a:t>
            </a:r>
            <a:r>
              <a:rPr dirty="0" sz="1000" spc="-4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opt</a:t>
            </a:r>
            <a:r>
              <a:rPr dirty="0" sz="1000" spc="-4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for</a:t>
            </a:r>
            <a:r>
              <a:rPr dirty="0" sz="1000" spc="-5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going</a:t>
            </a:r>
            <a:r>
              <a:rPr dirty="0" sz="1000" spc="-4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paperless)</a:t>
            </a:r>
            <a:endParaRPr sz="1000">
              <a:latin typeface="Calibri"/>
              <a:cs typeface="Calibri"/>
            </a:endParaRPr>
          </a:p>
          <a:p>
            <a:pPr marL="298450" marR="33655" indent="-285750">
              <a:lnSpc>
                <a:spcPct val="89000"/>
              </a:lnSpc>
              <a:spcBef>
                <a:spcPts val="1065"/>
              </a:spcBef>
              <a:buFont typeface="Courier New"/>
              <a:buChar char="o"/>
              <a:tabLst>
                <a:tab pos="298450" algn="l"/>
              </a:tabLst>
            </a:pP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Carbon</a:t>
            </a:r>
            <a:r>
              <a:rPr dirty="0" sz="1200" spc="-1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7F7F7F"/>
                </a:solidFill>
                <a:latin typeface="Calibri"/>
                <a:cs typeface="Calibri"/>
              </a:rPr>
              <a:t>Fort-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print</a:t>
            </a:r>
            <a:r>
              <a:rPr dirty="0" sz="1200" spc="-15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7F7F7F"/>
                </a:solidFill>
                <a:latin typeface="Calibri"/>
                <a:cs typeface="Calibri"/>
              </a:rPr>
              <a:t>Reduction</a:t>
            </a:r>
            <a:r>
              <a:rPr dirty="0" sz="120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(Reduction</a:t>
            </a:r>
            <a:r>
              <a:rPr dirty="0" sz="1000" spc="-2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by</a:t>
            </a:r>
            <a:r>
              <a:rPr dirty="0" sz="1000" spc="-1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25" i="1">
                <a:solidFill>
                  <a:srgbClr val="4C847A"/>
                </a:solidFill>
                <a:latin typeface="Calibri"/>
                <a:cs typeface="Calibri"/>
              </a:rPr>
              <a:t>1-</a:t>
            </a:r>
            <a:r>
              <a:rPr dirty="0" sz="1000" spc="-2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2%</a:t>
            </a:r>
            <a:r>
              <a:rPr dirty="0" sz="1000" spc="-4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in</a:t>
            </a:r>
            <a:r>
              <a:rPr dirty="0" sz="1000" spc="-3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route</a:t>
            </a:r>
            <a:r>
              <a:rPr dirty="0" sz="1000" spc="-3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reduction</a:t>
            </a:r>
            <a:r>
              <a:rPr dirty="0" sz="1000" spc="-3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Less</a:t>
            </a:r>
            <a:r>
              <a:rPr dirty="0" sz="1000" spc="-3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vehicles</a:t>
            </a:r>
            <a:r>
              <a:rPr dirty="0" sz="1000" spc="-3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on</a:t>
            </a:r>
            <a:r>
              <a:rPr dirty="0" sz="1000" spc="-35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i="1">
                <a:solidFill>
                  <a:srgbClr val="4C847A"/>
                </a:solidFill>
                <a:latin typeface="Calibri"/>
                <a:cs typeface="Calibri"/>
              </a:rPr>
              <a:t>the</a:t>
            </a:r>
            <a:r>
              <a:rPr dirty="0" sz="1000" spc="-30">
                <a:solidFill>
                  <a:srgbClr val="4C847A"/>
                </a:solidFill>
                <a:latin typeface="Times New Roman"/>
                <a:cs typeface="Times New Roman"/>
              </a:rPr>
              <a:t> </a:t>
            </a:r>
            <a:r>
              <a:rPr dirty="0" sz="1000" spc="-10" i="1">
                <a:solidFill>
                  <a:srgbClr val="4C847A"/>
                </a:solidFill>
                <a:latin typeface="Calibri"/>
                <a:cs typeface="Calibri"/>
              </a:rPr>
              <a:t>road)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433809" y="5676438"/>
            <a:ext cx="11324590" cy="749300"/>
          </a:xfrm>
          <a:custGeom>
            <a:avLst/>
            <a:gdLst/>
            <a:ahLst/>
            <a:cxnLst/>
            <a:rect l="l" t="t" r="r" b="b"/>
            <a:pathLst>
              <a:path w="11324590" h="749300">
                <a:moveTo>
                  <a:pt x="0" y="124861"/>
                </a:moveTo>
                <a:lnTo>
                  <a:pt x="9811" y="76260"/>
                </a:lnTo>
                <a:lnTo>
                  <a:pt x="36570" y="36571"/>
                </a:lnTo>
                <a:lnTo>
                  <a:pt x="76258" y="9812"/>
                </a:lnTo>
                <a:lnTo>
                  <a:pt x="124861" y="0"/>
                </a:lnTo>
                <a:lnTo>
                  <a:pt x="11199518" y="0"/>
                </a:lnTo>
                <a:lnTo>
                  <a:pt x="11248121" y="9812"/>
                </a:lnTo>
                <a:lnTo>
                  <a:pt x="11287811" y="36571"/>
                </a:lnTo>
                <a:lnTo>
                  <a:pt x="11314571" y="76260"/>
                </a:lnTo>
                <a:lnTo>
                  <a:pt x="11324384" y="124861"/>
                </a:lnTo>
                <a:lnTo>
                  <a:pt x="11324384" y="624278"/>
                </a:lnTo>
                <a:lnTo>
                  <a:pt x="11314571" y="672881"/>
                </a:lnTo>
                <a:lnTo>
                  <a:pt x="11287811" y="712570"/>
                </a:lnTo>
                <a:lnTo>
                  <a:pt x="11248121" y="739329"/>
                </a:lnTo>
                <a:lnTo>
                  <a:pt x="11199518" y="749141"/>
                </a:lnTo>
                <a:lnTo>
                  <a:pt x="124861" y="749141"/>
                </a:lnTo>
                <a:lnTo>
                  <a:pt x="76258" y="739329"/>
                </a:lnTo>
                <a:lnTo>
                  <a:pt x="36570" y="712570"/>
                </a:lnTo>
                <a:lnTo>
                  <a:pt x="9811" y="672881"/>
                </a:lnTo>
                <a:lnTo>
                  <a:pt x="0" y="624278"/>
                </a:lnTo>
                <a:lnTo>
                  <a:pt x="0" y="124861"/>
                </a:lnTo>
                <a:close/>
              </a:path>
            </a:pathLst>
          </a:custGeom>
          <a:ln w="9525">
            <a:solidFill>
              <a:srgbClr val="C7C1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549101" y="5734814"/>
            <a:ext cx="6487795" cy="614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Calibri"/>
                <a:cs typeface="Calibri"/>
              </a:rPr>
              <a:t>Note:</a:t>
            </a:r>
            <a:endParaRPr sz="14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183515" algn="l"/>
              </a:tabLst>
            </a:pPr>
            <a:r>
              <a:rPr dirty="0" sz="1200">
                <a:latin typeface="Calibri"/>
                <a:cs typeface="Calibri"/>
              </a:rPr>
              <a:t>These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points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are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our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experience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&amp;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industry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Calibri"/>
                <a:cs typeface="Calibri"/>
              </a:rPr>
              <a:t>standards.</a:t>
            </a:r>
            <a:endParaRPr sz="12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spcBef>
                <a:spcPts val="75"/>
              </a:spcBef>
              <a:buFont typeface="Courier New"/>
              <a:buChar char="o"/>
              <a:tabLst>
                <a:tab pos="183515" algn="l"/>
              </a:tabLst>
            </a:pPr>
            <a:r>
              <a:rPr dirty="0" sz="1200">
                <a:latin typeface="Calibri"/>
                <a:cs typeface="Calibri"/>
              </a:rPr>
              <a:t>Percentage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savings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will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totally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Calibri"/>
                <a:cs typeface="Calibri"/>
              </a:rPr>
              <a:t>dependent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actual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operations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usage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tool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Calibri"/>
                <a:cs typeface="Calibri"/>
              </a:rPr>
              <a:t>ground.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0727152" y="5046057"/>
            <a:ext cx="1233170" cy="758825"/>
          </a:xfrm>
          <a:custGeom>
            <a:avLst/>
            <a:gdLst/>
            <a:ahLst/>
            <a:cxnLst/>
            <a:rect l="l" t="t" r="r" b="b"/>
            <a:pathLst>
              <a:path w="1233170" h="758825">
                <a:moveTo>
                  <a:pt x="795659" y="649739"/>
                </a:moveTo>
                <a:lnTo>
                  <a:pt x="486160" y="649739"/>
                </a:lnTo>
                <a:lnTo>
                  <a:pt x="487506" y="653806"/>
                </a:lnTo>
                <a:lnTo>
                  <a:pt x="487760" y="659750"/>
                </a:lnTo>
                <a:lnTo>
                  <a:pt x="511646" y="705328"/>
                </a:lnTo>
                <a:lnTo>
                  <a:pt x="546021" y="735266"/>
                </a:lnTo>
                <a:lnTo>
                  <a:pt x="589321" y="753572"/>
                </a:lnTo>
                <a:lnTo>
                  <a:pt x="638190" y="758827"/>
                </a:lnTo>
                <a:lnTo>
                  <a:pt x="689271" y="749613"/>
                </a:lnTo>
                <a:lnTo>
                  <a:pt x="733473" y="728087"/>
                </a:lnTo>
                <a:lnTo>
                  <a:pt x="768485" y="697245"/>
                </a:lnTo>
                <a:lnTo>
                  <a:pt x="792781" y="659688"/>
                </a:lnTo>
                <a:lnTo>
                  <a:pt x="795659" y="649739"/>
                </a:lnTo>
                <a:close/>
              </a:path>
              <a:path w="1233170" h="758825">
                <a:moveTo>
                  <a:pt x="799015" y="638135"/>
                </a:moveTo>
                <a:lnTo>
                  <a:pt x="207522" y="638135"/>
                </a:lnTo>
                <a:lnTo>
                  <a:pt x="231864" y="673663"/>
                </a:lnTo>
                <a:lnTo>
                  <a:pt x="266213" y="699585"/>
                </a:lnTo>
                <a:lnTo>
                  <a:pt x="307758" y="714882"/>
                </a:lnTo>
                <a:lnTo>
                  <a:pt x="353690" y="718531"/>
                </a:lnTo>
                <a:lnTo>
                  <a:pt x="401197" y="709512"/>
                </a:lnTo>
                <a:lnTo>
                  <a:pt x="426606" y="698905"/>
                </a:lnTo>
                <a:lnTo>
                  <a:pt x="449346" y="685088"/>
                </a:lnTo>
                <a:lnTo>
                  <a:pt x="469252" y="668540"/>
                </a:lnTo>
                <a:lnTo>
                  <a:pt x="486160" y="649739"/>
                </a:lnTo>
                <a:lnTo>
                  <a:pt x="795659" y="649739"/>
                </a:lnTo>
                <a:lnTo>
                  <a:pt x="799015" y="638135"/>
                </a:lnTo>
                <a:close/>
              </a:path>
              <a:path w="1233170" h="758825">
                <a:moveTo>
                  <a:pt x="288252" y="134311"/>
                </a:moveTo>
                <a:lnTo>
                  <a:pt x="247794" y="142845"/>
                </a:lnTo>
                <a:lnTo>
                  <a:pt x="201311" y="165952"/>
                </a:lnTo>
                <a:lnTo>
                  <a:pt x="165246" y="199347"/>
                </a:lnTo>
                <a:lnTo>
                  <a:pt x="141442" y="239885"/>
                </a:lnTo>
                <a:lnTo>
                  <a:pt x="131742" y="284426"/>
                </a:lnTo>
                <a:lnTo>
                  <a:pt x="137989" y="329827"/>
                </a:lnTo>
                <a:lnTo>
                  <a:pt x="140913" y="337663"/>
                </a:lnTo>
                <a:lnTo>
                  <a:pt x="144331" y="345053"/>
                </a:lnTo>
                <a:lnTo>
                  <a:pt x="148328" y="352249"/>
                </a:lnTo>
                <a:lnTo>
                  <a:pt x="152988" y="359507"/>
                </a:lnTo>
                <a:lnTo>
                  <a:pt x="143353" y="360720"/>
                </a:lnTo>
                <a:lnTo>
                  <a:pt x="69566" y="390341"/>
                </a:lnTo>
                <a:lnTo>
                  <a:pt x="33502" y="423736"/>
                </a:lnTo>
                <a:lnTo>
                  <a:pt x="9698" y="464274"/>
                </a:lnTo>
                <a:lnTo>
                  <a:pt x="0" y="508814"/>
                </a:lnTo>
                <a:lnTo>
                  <a:pt x="6252" y="554216"/>
                </a:lnTo>
                <a:lnTo>
                  <a:pt x="28346" y="594367"/>
                </a:lnTo>
                <a:lnTo>
                  <a:pt x="62719" y="624304"/>
                </a:lnTo>
                <a:lnTo>
                  <a:pt x="106017" y="642610"/>
                </a:lnTo>
                <a:lnTo>
                  <a:pt x="154886" y="647865"/>
                </a:lnTo>
                <a:lnTo>
                  <a:pt x="205972" y="638650"/>
                </a:lnTo>
                <a:lnTo>
                  <a:pt x="207522" y="638135"/>
                </a:lnTo>
                <a:lnTo>
                  <a:pt x="799015" y="638135"/>
                </a:lnTo>
                <a:lnTo>
                  <a:pt x="804833" y="618018"/>
                </a:lnTo>
                <a:lnTo>
                  <a:pt x="803114" y="574838"/>
                </a:lnTo>
                <a:lnTo>
                  <a:pt x="974758" y="574838"/>
                </a:lnTo>
                <a:lnTo>
                  <a:pt x="991831" y="566349"/>
                </a:lnTo>
                <a:lnTo>
                  <a:pt x="1027895" y="532953"/>
                </a:lnTo>
                <a:lnTo>
                  <a:pt x="1051699" y="492413"/>
                </a:lnTo>
                <a:lnTo>
                  <a:pt x="1061398" y="447871"/>
                </a:lnTo>
                <a:lnTo>
                  <a:pt x="1055145" y="402471"/>
                </a:lnTo>
                <a:lnTo>
                  <a:pt x="1051094" y="390253"/>
                </a:lnTo>
                <a:lnTo>
                  <a:pt x="1067141" y="390235"/>
                </a:lnTo>
                <a:lnTo>
                  <a:pt x="1117045" y="381960"/>
                </a:lnTo>
                <a:lnTo>
                  <a:pt x="1163528" y="358848"/>
                </a:lnTo>
                <a:lnTo>
                  <a:pt x="1199593" y="325453"/>
                </a:lnTo>
                <a:lnTo>
                  <a:pt x="1223397" y="284916"/>
                </a:lnTo>
                <a:lnTo>
                  <a:pt x="1233097" y="240377"/>
                </a:lnTo>
                <a:lnTo>
                  <a:pt x="1226849" y="194978"/>
                </a:lnTo>
                <a:lnTo>
                  <a:pt x="1208338" y="161349"/>
                </a:lnTo>
                <a:lnTo>
                  <a:pt x="396472" y="161349"/>
                </a:lnTo>
                <a:lnTo>
                  <a:pt x="363987" y="144372"/>
                </a:lnTo>
                <a:lnTo>
                  <a:pt x="327448" y="135090"/>
                </a:lnTo>
                <a:lnTo>
                  <a:pt x="288252" y="134311"/>
                </a:lnTo>
                <a:close/>
              </a:path>
              <a:path w="1233170" h="758825">
                <a:moveTo>
                  <a:pt x="974758" y="574838"/>
                </a:moveTo>
                <a:lnTo>
                  <a:pt x="803114" y="574838"/>
                </a:lnTo>
                <a:lnTo>
                  <a:pt x="834649" y="589923"/>
                </a:lnTo>
                <a:lnTo>
                  <a:pt x="869743" y="597757"/>
                </a:lnTo>
                <a:lnTo>
                  <a:pt x="907082" y="597786"/>
                </a:lnTo>
                <a:lnTo>
                  <a:pt x="945354" y="589458"/>
                </a:lnTo>
                <a:lnTo>
                  <a:pt x="974758" y="574838"/>
                </a:lnTo>
                <a:close/>
              </a:path>
              <a:path w="1233170" h="758825">
                <a:moveTo>
                  <a:pt x="558374" y="793"/>
                </a:moveTo>
                <a:lnTo>
                  <a:pt x="512868" y="9838"/>
                </a:lnTo>
                <a:lnTo>
                  <a:pt x="464538" y="34390"/>
                </a:lnTo>
                <a:lnTo>
                  <a:pt x="427686" y="70248"/>
                </a:lnTo>
                <a:lnTo>
                  <a:pt x="404324" y="113788"/>
                </a:lnTo>
                <a:lnTo>
                  <a:pt x="396472" y="161349"/>
                </a:lnTo>
                <a:lnTo>
                  <a:pt x="1208338" y="161349"/>
                </a:lnTo>
                <a:lnTo>
                  <a:pt x="1204749" y="154829"/>
                </a:lnTo>
                <a:lnTo>
                  <a:pt x="1172103" y="126398"/>
                </a:lnTo>
                <a:lnTo>
                  <a:pt x="992877" y="126398"/>
                </a:lnTo>
                <a:lnTo>
                  <a:pt x="992470" y="118373"/>
                </a:lnTo>
                <a:lnTo>
                  <a:pt x="991355" y="110157"/>
                </a:lnTo>
                <a:lnTo>
                  <a:pt x="989575" y="101876"/>
                </a:lnTo>
                <a:lnTo>
                  <a:pt x="987175" y="93658"/>
                </a:lnTo>
                <a:lnTo>
                  <a:pt x="973884" y="69502"/>
                </a:lnTo>
                <a:lnTo>
                  <a:pt x="700942" y="69502"/>
                </a:lnTo>
                <a:lnTo>
                  <a:pt x="675968" y="38490"/>
                </a:lnTo>
                <a:lnTo>
                  <a:pt x="642299" y="16068"/>
                </a:lnTo>
                <a:lnTo>
                  <a:pt x="602309" y="3186"/>
                </a:lnTo>
                <a:lnTo>
                  <a:pt x="558374" y="793"/>
                </a:lnTo>
                <a:close/>
              </a:path>
              <a:path w="1233170" h="758825">
                <a:moveTo>
                  <a:pt x="1078203" y="101326"/>
                </a:moveTo>
                <a:lnTo>
                  <a:pt x="1027116" y="110536"/>
                </a:lnTo>
                <a:lnTo>
                  <a:pt x="992877" y="126398"/>
                </a:lnTo>
                <a:lnTo>
                  <a:pt x="1172103" y="126398"/>
                </a:lnTo>
                <a:lnTo>
                  <a:pt x="1170373" y="124891"/>
                </a:lnTo>
                <a:lnTo>
                  <a:pt x="1127073" y="106584"/>
                </a:lnTo>
                <a:lnTo>
                  <a:pt x="1078203" y="101326"/>
                </a:lnTo>
                <a:close/>
              </a:path>
              <a:path w="1233170" h="758825">
                <a:moveTo>
                  <a:pt x="838536" y="0"/>
                </a:moveTo>
                <a:lnTo>
                  <a:pt x="787455" y="9215"/>
                </a:lnTo>
                <a:lnTo>
                  <a:pt x="738526" y="33901"/>
                </a:lnTo>
                <a:lnTo>
                  <a:pt x="700942" y="69502"/>
                </a:lnTo>
                <a:lnTo>
                  <a:pt x="973884" y="69502"/>
                </a:lnTo>
                <a:lnTo>
                  <a:pt x="965080" y="53502"/>
                </a:lnTo>
                <a:lnTo>
                  <a:pt x="930705" y="23561"/>
                </a:lnTo>
                <a:lnTo>
                  <a:pt x="887405" y="5254"/>
                </a:lnTo>
                <a:lnTo>
                  <a:pt x="838536" y="0"/>
                </a:lnTo>
                <a:close/>
              </a:path>
            </a:pathLst>
          </a:custGeom>
          <a:solidFill>
            <a:srgbClr val="CFB9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0877184" y="5261355"/>
            <a:ext cx="869315" cy="30607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 indent="35560">
              <a:lnSpc>
                <a:spcPts val="1010"/>
              </a:lnSpc>
              <a:spcBef>
                <a:spcPts val="290"/>
              </a:spcBef>
            </a:pPr>
            <a:r>
              <a:rPr dirty="0" sz="1000" spc="-10" b="1">
                <a:latin typeface="Calibri"/>
                <a:cs typeface="Calibri"/>
              </a:rPr>
              <a:t>8-</a:t>
            </a:r>
            <a:r>
              <a:rPr dirty="0" sz="1000" b="1">
                <a:latin typeface="Calibri"/>
                <a:cs typeface="Calibri"/>
              </a:rPr>
              <a:t>15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b="1">
                <a:latin typeface="Calibri"/>
                <a:cs typeface="Calibri"/>
              </a:rPr>
              <a:t>%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b="1">
                <a:latin typeface="Calibri"/>
                <a:cs typeface="Calibri"/>
              </a:rPr>
              <a:t>over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all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b="1">
                <a:latin typeface="Calibri"/>
                <a:cs typeface="Calibri"/>
              </a:rPr>
              <a:t>saving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potential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4692" y="5750778"/>
            <a:ext cx="269011" cy="300230"/>
          </a:xfrm>
          <a:prstGeom prst="rect">
            <a:avLst/>
          </a:prstGeom>
        </p:spPr>
      </p:pic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6" name="object 26" descr=""/>
          <p:cNvSpPr txBox="1"/>
          <p:nvPr/>
        </p:nvSpPr>
        <p:spPr>
          <a:xfrm>
            <a:off x="383524" y="6593116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latin typeface="Calibri"/>
                <a:cs typeface="Calibri"/>
              </a:rPr>
              <a:t>NGFV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India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Pvt.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Ltd.|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  <a:hlinkClick r:id="rId4"/>
              </a:rPr>
              <a:t>www.efmfm.com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/>
              <a:t>Dashboards</a:t>
            </a:r>
            <a:r>
              <a:rPr dirty="0" spc="-7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Calibri"/>
                <a:cs typeface="Calibri"/>
              </a:rPr>
              <a:t>-</a:t>
            </a:r>
            <a:r>
              <a:rPr dirty="0" sz="1600" spc="-55" b="0">
                <a:latin typeface="Times New Roman"/>
                <a:cs typeface="Times New Roman"/>
              </a:rPr>
              <a:t> </a:t>
            </a:r>
            <a:r>
              <a:rPr dirty="0" sz="1200" b="0">
                <a:solidFill>
                  <a:srgbClr val="202124"/>
                </a:solidFill>
                <a:latin typeface="Arial"/>
                <a:cs typeface="Arial"/>
              </a:rPr>
              <a:t>Total</a:t>
            </a:r>
            <a:r>
              <a:rPr dirty="0" sz="1200" spc="15" b="0">
                <a:solidFill>
                  <a:srgbClr val="202124"/>
                </a:solidFill>
                <a:latin typeface="Times New Roman"/>
                <a:cs typeface="Times New Roman"/>
              </a:rPr>
              <a:t> </a:t>
            </a:r>
            <a:r>
              <a:rPr dirty="0" sz="1200" b="0">
                <a:solidFill>
                  <a:srgbClr val="202124"/>
                </a:solidFill>
                <a:latin typeface="Arial"/>
                <a:cs typeface="Arial"/>
              </a:rPr>
              <a:t>Visibility</a:t>
            </a:r>
            <a:r>
              <a:rPr dirty="0" sz="1200" spc="20" b="0">
                <a:solidFill>
                  <a:srgbClr val="202124"/>
                </a:solidFill>
                <a:latin typeface="Times New Roman"/>
                <a:cs typeface="Times New Roman"/>
              </a:rPr>
              <a:t> </a:t>
            </a:r>
            <a:r>
              <a:rPr dirty="0" sz="1200" b="0">
                <a:solidFill>
                  <a:srgbClr val="202124"/>
                </a:solidFill>
                <a:latin typeface="Arial"/>
                <a:cs typeface="Arial"/>
              </a:rPr>
              <a:t>of</a:t>
            </a:r>
            <a:r>
              <a:rPr dirty="0" sz="1200" spc="25" b="0">
                <a:solidFill>
                  <a:srgbClr val="202124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0">
                <a:solidFill>
                  <a:srgbClr val="202124"/>
                </a:solidFill>
                <a:latin typeface="Arial"/>
                <a:cs typeface="Arial"/>
              </a:rPr>
              <a:t>Business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09" y="991806"/>
            <a:ext cx="3419993" cy="15021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009" y="4843896"/>
            <a:ext cx="3419993" cy="153634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4382820" y="947559"/>
            <a:ext cx="3426460" cy="1640205"/>
            <a:chOff x="4382820" y="947559"/>
            <a:chExt cx="3426460" cy="164020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5995" y="950734"/>
              <a:ext cx="3419995" cy="163324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384408" y="949147"/>
              <a:ext cx="3423285" cy="1637030"/>
            </a:xfrm>
            <a:custGeom>
              <a:avLst/>
              <a:gdLst/>
              <a:ahLst/>
              <a:cxnLst/>
              <a:rect l="l" t="t" r="r" b="b"/>
              <a:pathLst>
                <a:path w="3423284" h="1637030">
                  <a:moveTo>
                    <a:pt x="0" y="1636420"/>
                  </a:moveTo>
                  <a:lnTo>
                    <a:pt x="3423170" y="1636420"/>
                  </a:lnTo>
                  <a:lnTo>
                    <a:pt x="3423170" y="0"/>
                  </a:lnTo>
                  <a:lnTo>
                    <a:pt x="0" y="0"/>
                  </a:lnTo>
                  <a:lnTo>
                    <a:pt x="0" y="1636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4376470" y="4846436"/>
            <a:ext cx="3439160" cy="1543685"/>
            <a:chOff x="4376470" y="4846436"/>
            <a:chExt cx="3439160" cy="154368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5995" y="4855961"/>
              <a:ext cx="3419995" cy="152427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381233" y="4851199"/>
              <a:ext cx="3429635" cy="1534160"/>
            </a:xfrm>
            <a:custGeom>
              <a:avLst/>
              <a:gdLst/>
              <a:ahLst/>
              <a:cxnLst/>
              <a:rect l="l" t="t" r="r" b="b"/>
              <a:pathLst>
                <a:path w="3429634" h="1534160">
                  <a:moveTo>
                    <a:pt x="0" y="1533804"/>
                  </a:moveTo>
                  <a:lnTo>
                    <a:pt x="3429520" y="1533804"/>
                  </a:lnTo>
                  <a:lnTo>
                    <a:pt x="3429520" y="0"/>
                  </a:lnTo>
                  <a:lnTo>
                    <a:pt x="0" y="0"/>
                  </a:lnTo>
                  <a:lnTo>
                    <a:pt x="0" y="15338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48992" y="2816326"/>
            <a:ext cx="3419995" cy="163095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419" y="2814053"/>
            <a:ext cx="3419995" cy="163323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48992" y="936193"/>
            <a:ext cx="3419995" cy="159172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48992" y="4735692"/>
            <a:ext cx="3419995" cy="1644548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376470" y="2958464"/>
            <a:ext cx="3439160" cy="1553210"/>
            <a:chOff x="4376470" y="2958464"/>
            <a:chExt cx="3439160" cy="1553210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5995" y="2967989"/>
              <a:ext cx="3419995" cy="127539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381233" y="2963227"/>
              <a:ext cx="3429635" cy="1543685"/>
            </a:xfrm>
            <a:custGeom>
              <a:avLst/>
              <a:gdLst/>
              <a:ahLst/>
              <a:cxnLst/>
              <a:rect l="l" t="t" r="r" b="b"/>
              <a:pathLst>
                <a:path w="3429634" h="1543685">
                  <a:moveTo>
                    <a:pt x="0" y="1543418"/>
                  </a:moveTo>
                  <a:lnTo>
                    <a:pt x="3429520" y="1543418"/>
                  </a:lnTo>
                  <a:lnTo>
                    <a:pt x="3429520" y="0"/>
                  </a:lnTo>
                  <a:lnTo>
                    <a:pt x="0" y="0"/>
                  </a:lnTo>
                  <a:lnTo>
                    <a:pt x="0" y="154341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Enabling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/>
              <a:t>Urban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 spc="-10"/>
              <a:t>Mobility</a:t>
            </a: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0" name="object 20" descr=""/>
          <p:cNvSpPr txBox="1"/>
          <p:nvPr/>
        </p:nvSpPr>
        <p:spPr>
          <a:xfrm>
            <a:off x="383524" y="6593116"/>
            <a:ext cx="163512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latin typeface="Calibri"/>
                <a:cs typeface="Calibri"/>
              </a:rPr>
              <a:t>NGFV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India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Pvt.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>
                <a:latin typeface="Calibri"/>
                <a:cs typeface="Calibri"/>
              </a:rPr>
              <a:t>Ltd.|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Calibri"/>
                <a:cs typeface="Calibri"/>
                <a:hlinkClick r:id="rId11"/>
              </a:rPr>
              <a:t>www.efmfm.com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2023-08-29T06:18:11Z</dcterms:created>
  <dcterms:modified xsi:type="dcterms:W3CDTF">2023-08-29T06:18:11Z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2023-08-29T00:00:00Z</vt:filetime>
  </property>
  <property fmtid="{D5CDD505-2E9C-101B-9397-08002B2CF9AE}" pid="3" name="LastSaved">
    <vt:filetime>2023-08-29T00:00:00Z</vt:filetime>
  </property>
  <property fmtid="{D5CDD505-2E9C-101B-9397-08002B2CF9AE}" pid="4" name="Producer">
    <vt:lpwstr>GPL Ghostscript 9.20</vt:lpwstr>
  </property>
</Properties>
</file>